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88"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88"/>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5" autoAdjust="0"/>
    <p:restoredTop sz="78639" autoAdjust="0"/>
  </p:normalViewPr>
  <p:slideViewPr>
    <p:cSldViewPr snapToGrid="0">
      <p:cViewPr varScale="1">
        <p:scale>
          <a:sx n="99" d="100"/>
          <a:sy n="99" d="100"/>
        </p:scale>
        <p:origin x="1192"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A7247EB4-F4CD-6D49-8C14-AFB581BD5EAE}"/>
    <pc:docChg chg="delSld modSection">
      <pc:chgData name="Eloise Swets-Tervoort" userId="35eab005-bac2-4af7-8869-8776581da992" providerId="ADAL" clId="{A7247EB4-F4CD-6D49-8C14-AFB581BD5EAE}" dt="2024-02-05T10:50:39.615" v="0" actId="2696"/>
      <pc:docMkLst>
        <pc:docMk/>
      </pc:docMkLst>
      <pc:sldChg chg="del">
        <pc:chgData name="Eloise Swets-Tervoort" userId="35eab005-bac2-4af7-8869-8776581da992" providerId="ADAL" clId="{A7247EB4-F4CD-6D49-8C14-AFB581BD5EAE}" dt="2024-02-05T10:50:39.615" v="0" actId="2696"/>
        <pc:sldMkLst>
          <pc:docMk/>
          <pc:sldMk cId="1036223101" sldId="284"/>
        </pc:sldMkLst>
      </pc:sldChg>
      <pc:sldChg chg="del">
        <pc:chgData name="Eloise Swets-Tervoort" userId="35eab005-bac2-4af7-8869-8776581da992" providerId="ADAL" clId="{A7247EB4-F4CD-6D49-8C14-AFB581BD5EAE}" dt="2024-02-05T10:50:39.615" v="0" actId="2696"/>
        <pc:sldMkLst>
          <pc:docMk/>
          <pc:sldMk cId="2364555340" sldId="5637"/>
        </pc:sldMkLst>
      </pc:sldChg>
      <pc:sldChg chg="del">
        <pc:chgData name="Eloise Swets-Tervoort" userId="35eab005-bac2-4af7-8869-8776581da992" providerId="ADAL" clId="{A7247EB4-F4CD-6D49-8C14-AFB581BD5EAE}" dt="2024-02-05T10:50:39.615" v="0" actId="2696"/>
        <pc:sldMkLst>
          <pc:docMk/>
          <pc:sldMk cId="814188844" sldId="5646"/>
        </pc:sldMkLst>
      </pc:sldChg>
      <pc:sldChg chg="del">
        <pc:chgData name="Eloise Swets-Tervoort" userId="35eab005-bac2-4af7-8869-8776581da992" providerId="ADAL" clId="{A7247EB4-F4CD-6D49-8C14-AFB581BD5EAE}" dt="2024-02-05T10:50:39.615" v="0" actId="2696"/>
        <pc:sldMkLst>
          <pc:docMk/>
          <pc:sldMk cId="4175651526" sldId="5660"/>
        </pc:sldMkLst>
      </pc:sldChg>
      <pc:sldChg chg="del">
        <pc:chgData name="Eloise Swets-Tervoort" userId="35eab005-bac2-4af7-8869-8776581da992" providerId="ADAL" clId="{A7247EB4-F4CD-6D49-8C14-AFB581BD5EAE}" dt="2024-02-05T10:50:39.615" v="0" actId="2696"/>
        <pc:sldMkLst>
          <pc:docMk/>
          <pc:sldMk cId="851212840" sldId="5661"/>
        </pc:sldMkLst>
      </pc:sldChg>
      <pc:sldChg chg="del">
        <pc:chgData name="Eloise Swets-Tervoort" userId="35eab005-bac2-4af7-8869-8776581da992" providerId="ADAL" clId="{A7247EB4-F4CD-6D49-8C14-AFB581BD5EAE}" dt="2024-02-05T10:50:39.615" v="0" actId="2696"/>
        <pc:sldMkLst>
          <pc:docMk/>
          <pc:sldMk cId="3907570700" sldId="5668"/>
        </pc:sldMkLst>
      </pc:sldChg>
      <pc:sldChg chg="del">
        <pc:chgData name="Eloise Swets-Tervoort" userId="35eab005-bac2-4af7-8869-8776581da992" providerId="ADAL" clId="{A7247EB4-F4CD-6D49-8C14-AFB581BD5EAE}" dt="2024-02-05T10:50:39.615" v="0" actId="2696"/>
        <pc:sldMkLst>
          <pc:docMk/>
          <pc:sldMk cId="1599322834" sldId="5669"/>
        </pc:sldMkLst>
      </pc:sldChg>
      <pc:sldChg chg="del">
        <pc:chgData name="Eloise Swets-Tervoort" userId="35eab005-bac2-4af7-8869-8776581da992" providerId="ADAL" clId="{A7247EB4-F4CD-6D49-8C14-AFB581BD5EAE}" dt="2024-02-05T10:50:39.615" v="0" actId="2696"/>
        <pc:sldMkLst>
          <pc:docMk/>
          <pc:sldMk cId="1976438620" sldId="5672"/>
        </pc:sldMkLst>
      </pc:sldChg>
      <pc:sldChg chg="del">
        <pc:chgData name="Eloise Swets-Tervoort" userId="35eab005-bac2-4af7-8869-8776581da992" providerId="ADAL" clId="{A7247EB4-F4CD-6D49-8C14-AFB581BD5EAE}" dt="2024-02-05T10:50:39.615" v="0" actId="2696"/>
        <pc:sldMkLst>
          <pc:docMk/>
          <pc:sldMk cId="2081330034" sldId="5673"/>
        </pc:sldMkLst>
      </pc:sldChg>
      <pc:sldChg chg="del">
        <pc:chgData name="Eloise Swets-Tervoort" userId="35eab005-bac2-4af7-8869-8776581da992" providerId="ADAL" clId="{A7247EB4-F4CD-6D49-8C14-AFB581BD5EAE}" dt="2024-02-05T10:50:39.615" v="0" actId="2696"/>
        <pc:sldMkLst>
          <pc:docMk/>
          <pc:sldMk cId="4292315269" sldId="5674"/>
        </pc:sldMkLst>
      </pc:sldChg>
      <pc:sldChg chg="del">
        <pc:chgData name="Eloise Swets-Tervoort" userId="35eab005-bac2-4af7-8869-8776581da992" providerId="ADAL" clId="{A7247EB4-F4CD-6D49-8C14-AFB581BD5EAE}" dt="2024-02-05T10:50:39.615" v="0" actId="2696"/>
        <pc:sldMkLst>
          <pc:docMk/>
          <pc:sldMk cId="1336464839" sldId="5675"/>
        </pc:sldMkLst>
      </pc:sldChg>
      <pc:sldChg chg="del">
        <pc:chgData name="Eloise Swets-Tervoort" userId="35eab005-bac2-4af7-8869-8776581da992" providerId="ADAL" clId="{A7247EB4-F4CD-6D49-8C14-AFB581BD5EAE}" dt="2024-02-05T10:50:39.615" v="0" actId="2696"/>
        <pc:sldMkLst>
          <pc:docMk/>
          <pc:sldMk cId="881744049" sldId="5677"/>
        </pc:sldMkLst>
      </pc:sldChg>
      <pc:sldChg chg="del">
        <pc:chgData name="Eloise Swets-Tervoort" userId="35eab005-bac2-4af7-8869-8776581da992" providerId="ADAL" clId="{A7247EB4-F4CD-6D49-8C14-AFB581BD5EAE}" dt="2024-02-05T10:50:39.615" v="0" actId="2696"/>
        <pc:sldMkLst>
          <pc:docMk/>
          <pc:sldMk cId="3393920149" sldId="5678"/>
        </pc:sldMkLst>
      </pc:sldChg>
      <pc:sldChg chg="del">
        <pc:chgData name="Eloise Swets-Tervoort" userId="35eab005-bac2-4af7-8869-8776581da992" providerId="ADAL" clId="{A7247EB4-F4CD-6D49-8C14-AFB581BD5EAE}" dt="2024-02-05T10:50:39.615" v="0" actId="2696"/>
        <pc:sldMkLst>
          <pc:docMk/>
          <pc:sldMk cId="719394387" sldId="5680"/>
        </pc:sldMkLst>
      </pc:sldChg>
      <pc:sldChg chg="del">
        <pc:chgData name="Eloise Swets-Tervoort" userId="35eab005-bac2-4af7-8869-8776581da992" providerId="ADAL" clId="{A7247EB4-F4CD-6D49-8C14-AFB581BD5EAE}" dt="2024-02-05T10:50:39.615" v="0" actId="2696"/>
        <pc:sldMkLst>
          <pc:docMk/>
          <pc:sldMk cId="1308402471" sldId="5685"/>
        </pc:sldMkLst>
      </pc:sldChg>
      <pc:sldChg chg="del">
        <pc:chgData name="Eloise Swets-Tervoort" userId="35eab005-bac2-4af7-8869-8776581da992" providerId="ADAL" clId="{A7247EB4-F4CD-6D49-8C14-AFB581BD5EAE}" dt="2024-02-05T10:50:39.615" v="0" actId="2696"/>
        <pc:sldMkLst>
          <pc:docMk/>
          <pc:sldMk cId="191598994" sldId="5686"/>
        </pc:sldMkLst>
      </pc:sldChg>
      <pc:sldChg chg="del">
        <pc:chgData name="Eloise Swets-Tervoort" userId="35eab005-bac2-4af7-8869-8776581da992" providerId="ADAL" clId="{A7247EB4-F4CD-6D49-8C14-AFB581BD5EAE}" dt="2024-02-05T10:50:39.615" v="0" actId="2696"/>
        <pc:sldMkLst>
          <pc:docMk/>
          <pc:sldMk cId="4155787413" sldId="5687"/>
        </pc:sldMkLst>
      </pc:sldChg>
      <pc:sldMasterChg chg="delSldLayout">
        <pc:chgData name="Eloise Swets-Tervoort" userId="35eab005-bac2-4af7-8869-8776581da992" providerId="ADAL" clId="{A7247EB4-F4CD-6D49-8C14-AFB581BD5EAE}" dt="2024-02-05T10:50:39.615" v="0" actId="2696"/>
        <pc:sldMasterMkLst>
          <pc:docMk/>
          <pc:sldMasterMk cId="1888216616" sldId="2147483704"/>
        </pc:sldMasterMkLst>
        <pc:sldLayoutChg chg="del">
          <pc:chgData name="Eloise Swets-Tervoort" userId="35eab005-bac2-4af7-8869-8776581da992" providerId="ADAL" clId="{A7247EB4-F4CD-6D49-8C14-AFB581BD5EAE}" dt="2024-02-05T10:50:39.615"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05-02-2024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05/02/2024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dirty="0">
                <a:latin typeface="Calibri"/>
                <a:ea typeface="Calibri" panose="020F0502020204030204" pitchFamily="34" charset="0"/>
                <a:cs typeface="Calibri"/>
              </a:rPr>
              <a:t>Instructie</a:t>
            </a:r>
            <a:endParaRPr lang="nl-NL" sz="1800" dirty="0">
              <a:latin typeface="Calibri"/>
              <a:ea typeface="Calibri" panose="020F0502020204030204" pitchFamily="34" charset="0"/>
              <a:cs typeface="Times New Roman" panose="02020603050405020304" pitchFamily="18" charset="0"/>
            </a:endParaRPr>
          </a:p>
          <a:p>
            <a:pPr>
              <a:defRPr/>
            </a:pPr>
            <a:r>
              <a:rPr lang="nl-NL" sz="1800" dirty="0">
                <a:latin typeface="Calibri"/>
                <a:ea typeface="Calibri" panose="020F0502020204030204" pitchFamily="34" charset="0"/>
                <a:cs typeface="Calibri"/>
              </a:rPr>
              <a:t>Op </a:t>
            </a:r>
            <a:r>
              <a:rPr lang="nl-NL" sz="1800" dirty="0">
                <a:effectLst/>
                <a:latin typeface="Calibri"/>
                <a:ea typeface="Calibri" panose="020F0502020204030204" pitchFamily="34" charset="0"/>
                <a:cs typeface="Calibri"/>
              </a:rPr>
              <a:t>donderdag 23 mei zal er een professor een les komen verzorgen in de klas. Voordat </a:t>
            </a:r>
            <a:r>
              <a:rPr lang="nl-NL" sz="1800" dirty="0">
                <a:latin typeface="Calibri"/>
                <a:ea typeface="Calibri" panose="020F0502020204030204" pitchFamily="34" charset="0"/>
                <a:cs typeface="Calibri"/>
              </a:rPr>
              <a:t>de professor komt,</a:t>
            </a:r>
            <a:r>
              <a:rPr lang="nl-NL" sz="1800" dirty="0">
                <a:effectLst/>
                <a:latin typeface="Calibri"/>
                <a:ea typeface="Calibri" panose="020F0502020204030204" pitchFamily="34" charset="0"/>
                <a:cs typeface="Calibri"/>
              </a:rPr>
              <a:t> </a:t>
            </a:r>
            <a:r>
              <a:rPr lang="nl-NL" sz="1800" dirty="0">
                <a:latin typeface="Calibri"/>
                <a:ea typeface="Calibri" panose="020F0502020204030204" pitchFamily="34" charset="0"/>
                <a:cs typeface="Calibri"/>
              </a:rPr>
              <a:t>gaan we 6 opdrachten (zogenoemde </a:t>
            </a:r>
            <a:r>
              <a:rPr lang="nl-NL" sz="1800" dirty="0" err="1">
                <a:latin typeface="Calibri"/>
                <a:ea typeface="Calibri" panose="020F0502020204030204" pitchFamily="34" charset="0"/>
                <a:cs typeface="Calibri"/>
              </a:rPr>
              <a:t>quests</a:t>
            </a:r>
            <a:r>
              <a:rPr lang="nl-NL" sz="1800" dirty="0">
                <a:latin typeface="Calibri"/>
                <a:ea typeface="Calibri" panose="020F0502020204030204" pitchFamily="34" charset="0"/>
                <a:cs typeface="Calibri"/>
              </a:rPr>
              <a:t>) doen om</a:t>
            </a:r>
            <a:r>
              <a:rPr lang="nl-NL" sz="1800" dirty="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dirty="0" err="1">
                <a:effectLst/>
                <a:latin typeface="Calibri"/>
                <a:ea typeface="Calibri" panose="020F0502020204030204" pitchFamily="34" charset="0"/>
                <a:cs typeface="Calibri"/>
              </a:rPr>
              <a:t>quest</a:t>
            </a:r>
            <a:r>
              <a:rPr lang="nl-NL" sz="1800" dirty="0">
                <a:effectLst/>
                <a:latin typeface="Calibri"/>
                <a:ea typeface="Calibri" panose="020F0502020204030204" pitchFamily="34" charset="0"/>
                <a:cs typeface="Calibri"/>
              </a:rPr>
              <a:t> krijgen we een hint, zodat we stukje bij beetje kunnen ontdekken wie onze klas gaat bezoeken.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00" dirty="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management! </a:t>
            </a:r>
            <a:r>
              <a:rPr lang="nl-NL" sz="1200" dirty="0">
                <a:effectLst/>
                <a:latin typeface="Calibri" panose="020F0502020204030204" pitchFamily="34" charset="0"/>
                <a:ea typeface="Calibri" panose="020F0502020204030204" pitchFamily="34" charset="0"/>
                <a:cs typeface="Times New Roman" panose="02020603050405020304" pitchFamily="18" charset="0"/>
              </a:rPr>
              <a:t>De focus van deze faculteit ligt op de ontwikkeling van leiders met vernieuwende ideeën voor een duurzame toekomst. Studeren aan deze faculteit kan een goede basis zijn als je een carrière als ondernemer, manager of adviseur interessant vindt. </a:t>
            </a:r>
          </a:p>
          <a:p>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000" dirty="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stellingen specifiek behorend bij de faculteit van de professor die bij jullie in de klas zal komen gedeeld</a:t>
            </a:r>
            <a:r>
              <a:rPr lang="nl-NL" sz="800" dirty="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de leerlingen dat de stelling klopt, mogen ze de baret op zetten. Denken ze dat het niet waar is, houden ze de baret vast. Neem tussendoor ook de tijd om kort het antwoord te bespreken. Zitten er verrassende antwoorden bij? Waar zijn leerlingen verbaasd over of verder nieuwsgierig naar?</a:t>
            </a:r>
          </a:p>
          <a:p>
            <a:endParaRPr lang="nl-NL" sz="800" dirty="0">
              <a:effectLst/>
              <a:latin typeface="Calibri" panose="020F0502020204030204" pitchFamily="34" charset="0"/>
              <a:cs typeface="Times New Roman" panose="02020603050405020304" pitchFamily="18" charset="0"/>
            </a:endParaRPr>
          </a:p>
          <a:p>
            <a:r>
              <a:rPr lang="nl-NL" sz="800" dirty="0">
                <a:effectLst/>
                <a:latin typeface="Calibri" panose="020F0502020204030204" pitchFamily="34" charset="0"/>
                <a:cs typeface="Times New Roman" panose="02020603050405020304" pitchFamily="18" charset="0"/>
              </a:rPr>
              <a:t>Algemene vragen in de quiz:</a:t>
            </a:r>
          </a:p>
          <a:p>
            <a:pPr marL="0" lvl="0" indent="0">
              <a:lnSpc>
                <a:spcPct val="107000"/>
              </a:lnSpc>
              <a:buFont typeface="Symbol" panose="05050102010706020507" pitchFamily="18" charset="2"/>
              <a:buNone/>
            </a:pPr>
            <a:r>
              <a:rPr lang="nl-NL" sz="10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professor is expert in een bepaald onderwerp</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de belangrijkste reden dat je professor wordt in Nederland, is omdat jij de expert bent binnen een bepaald onderzoeksgebied. Vaak leidt de professor dan ook een eigen onderzoeksteam met verschillende andere docenten en onderzoekers (in opleiding). Door onderzoek te doen, helpt de professor een belangrijke bijdrage te leveren aan een betere wereld door het verkrijgen van nieuwe kennis.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0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pPr marL="0" lvl="0" indent="0">
              <a:lnSpc>
                <a:spcPct val="107000"/>
              </a:lnSpc>
              <a:buFont typeface="Symbol" panose="05050102010706020507" pitchFamily="18" charset="2"/>
              <a:buNone/>
            </a:pPr>
            <a:r>
              <a:rPr lang="nl-NL" sz="1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is vooral bezig met onderzoek doen</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000" dirty="0">
                <a:effectLst/>
                <a:latin typeface="Calibri" panose="020F0502020204030204" pitchFamily="34" charset="0"/>
                <a:ea typeface="Calibri" panose="020F0502020204030204" pitchFamily="34" charset="0"/>
                <a:cs typeface="Times New Roman" panose="02020603050405020304" pitchFamily="18" charset="0"/>
              </a:rPr>
              <a:t>Toelichting: Naast onderzoek doen, voeren professoren vaak nog veel meer taken uit. Zo geven zij les op de universiteit, begeleiden ze onderzoeken van studerende mensen en voeren vaak ook managementtaken uit</a:t>
            </a:r>
            <a:endParaRPr lang="nl-NL" sz="1000" dirty="0"/>
          </a:p>
          <a:p>
            <a:endParaRPr lang="nl-NL" dirty="0"/>
          </a:p>
          <a:p>
            <a:r>
              <a:rPr lang="nl-NL" dirty="0"/>
              <a:t>Statements behorend bij de management faculteit:</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Om manager te mogen worden, moet je aan de universiteit hebben gestudeerd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zijn verschillende soorten managers die ook niet allemaal dezelfde opleiding hoeven te hebben gevolgd. Je kan ook met MBO of HBO manager worden.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Iedereen, van elke leeftijd, mag een eigen bedrijf starten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is geen minimumleeftijd verbonden aan een eigen bedrijf starten. Recent hebben een aantal studenten van de universiteit in Delft, een bedrijf gestart die robots verkopen. De 21-jarige oprichter heeft een slaaprobot ontwikkeld: een boonvormige, met zacht materiaal beklede machine die rustig ‘ademend’ naast je in bed ligt. Deze robot schijnt een oplossing te zijn voor veel mensen met slaapproblemen.</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Om een eigen bedrijf te starten, heb je heel veel geld nodig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Vroeger was het nodig om €18.000 als startkapitaal te hebben voor het starten van een eigen bedrijf. Nu zou je al een bedrijf kunnen opstarten met €200 startkapitaal.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manager kan het beste leiding geven aan maximaal twintig medewerkers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In het algemeen wordt er van uitgegaan dat een manager maximaal tien medewerkers leiding kan geven, het kan dus zeker zo zijn dat er best veel managers binnen een groter bedrijf rondlopen.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De directeur van jouw school is een voorbeeld van een manager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Een schooldirecteur geeft leiding aan een school. Iedere school heeft verplicht een directeur. Die directeur geeft dan bijvoorbeeld leiding aan de juffen en meester op school, is aanspreekpunt voor ouders, overlegt met andere directeuren en beslist over verlof van leerlingen.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Na afloop van de quiz volgt een kringgesprek waarbij alle leerlingen de baret op mogen zetten. Stel vragen als: </a:t>
            </a:r>
          </a:p>
          <a:p>
            <a:pPr marL="171450" indent="-171450">
              <a:buFont typeface="Arial" panose="020B0604020202020204" pitchFamily="34" charset="0"/>
              <a:buChar char="•"/>
            </a:pPr>
            <a:r>
              <a:rPr lang="nl-NL" dirty="0"/>
              <a:t>Wat ben je nu nieuw te weten gekomen? </a:t>
            </a:r>
          </a:p>
          <a:p>
            <a:pPr marL="171450" indent="-171450">
              <a:buFont typeface="Arial" panose="020B0604020202020204" pitchFamily="34" charset="0"/>
              <a:buChar char="•"/>
            </a:pPr>
            <a:r>
              <a:rPr lang="nl-NL" dirty="0"/>
              <a:t>Waar zou jij professor in willen zijn? </a:t>
            </a:r>
          </a:p>
          <a:p>
            <a:pPr marL="171450" indent="-171450">
              <a:buFont typeface="Arial" panose="020B0604020202020204" pitchFamily="34" charset="0"/>
              <a:buChar char="•"/>
            </a:pPr>
            <a:r>
              <a:rPr lang="nl-NL" dirty="0"/>
              <a:t>Lijkt het je leuk om professor te zijn? </a:t>
            </a:r>
          </a:p>
          <a:p>
            <a:pPr marL="171450" indent="-171450">
              <a:buFont typeface="Arial" panose="020B0604020202020204" pitchFamily="34" charset="0"/>
              <a:buChar char="•"/>
            </a:pPr>
            <a:r>
              <a:rPr lang="nl-NL" dirty="0"/>
              <a:t>Welke nieuwsgierige vragen zou jij nu al voor de professor kunnen bedenken die binnenkort langskomt? </a:t>
            </a:r>
          </a:p>
          <a:p>
            <a:pPr marL="171450" indent="-171450">
              <a:buFont typeface="Arial" panose="020B0604020202020204" pitchFamily="34" charset="0"/>
              <a:buChar char="•"/>
            </a:pPr>
            <a:r>
              <a:rPr lang="nl-NL" dirty="0"/>
              <a:t>Wat ben je nieuw te weten gekomen over de faculteit waar de professor bij hoort? </a:t>
            </a:r>
          </a:p>
          <a:p>
            <a:endParaRPr lang="nl-NL" dirty="0"/>
          </a:p>
          <a:p>
            <a:r>
              <a:rPr lang="nl-NL" dirty="0"/>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tweede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onderzoek opzetten centraal.</a:t>
            </a:r>
          </a:p>
          <a:p>
            <a:r>
              <a:rPr lang="nl-NL" dirty="0"/>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klas gaat vandaag interviewvragen opstellen om aan de professor te kunnen stellen tijdens het bezoek. </a:t>
            </a:r>
          </a:p>
          <a:p>
            <a:r>
              <a:rPr lang="nl-NL" b="0" dirty="0"/>
              <a:t>B</a:t>
            </a:r>
            <a:r>
              <a:rPr lang="nl-NL" dirty="0"/>
              <a:t>espreek voordat ze aan de slag gaan met het opstellen van de vragen wat de eigenschappen van een goede interviewvraag zijn: </a:t>
            </a:r>
          </a:p>
          <a:p>
            <a:pPr marL="171450" indent="-171450">
              <a:buFont typeface="Arial" panose="020B0604020202020204" pitchFamily="34" charset="0"/>
              <a:buChar char="•"/>
            </a:pPr>
            <a:r>
              <a:rPr lang="nl-NL" dirty="0"/>
              <a:t>het is een open vraag</a:t>
            </a:r>
          </a:p>
          <a:p>
            <a:pPr marL="171450" indent="-171450">
              <a:buFont typeface="Arial" panose="020B0604020202020204" pitchFamily="34" charset="0"/>
              <a:buChar char="•"/>
            </a:pPr>
            <a:r>
              <a:rPr lang="nl-NL" dirty="0"/>
              <a:t>dit is een vraag die de geïnterviewde ook wil en kan beantwoorden</a:t>
            </a:r>
          </a:p>
          <a:p>
            <a:pPr marL="171450" indent="-171450">
              <a:buFont typeface="Arial" panose="020B0604020202020204" pitchFamily="34" charset="0"/>
              <a:buChar char="•"/>
            </a:pPr>
            <a:r>
              <a:rPr lang="nl-NL" dirty="0"/>
              <a:t>de vraag is niet te lang</a:t>
            </a:r>
          </a:p>
          <a:p>
            <a:endParaRPr lang="nl-NL" dirty="0"/>
          </a:p>
          <a:p>
            <a:r>
              <a:rPr lang="nl-NL" dirty="0"/>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dirty="0"/>
          </a:p>
          <a:p>
            <a:r>
              <a:rPr lang="nl-NL" dirty="0"/>
              <a:t>Aan jou de keuze of dat je de opgestelde vragen op een fysieke muur in de klas wil laten plakken of dat je een </a:t>
            </a:r>
            <a:r>
              <a:rPr lang="nl-NL" dirty="0" err="1"/>
              <a:t>Padlet</a:t>
            </a:r>
            <a:r>
              <a:rPr lang="nl-NL" dirty="0"/>
              <a:t>-omgeving wilt gebruiken om de vragen te laten noteren.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derde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dirty="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dirty="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Nicole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Rocher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dirty="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4 jaar studeren op de universiteit gaat een professor promoveren. Dat betekent dat ze vier jaar onderzoek doen naar een bepaald thema. Na je promotie ga je nog verder zelfstandig onderzoek doen (dat noemen we een post </a:t>
            </a:r>
            <a:r>
              <a:rPr lang="nl-NL" dirty="0" err="1"/>
              <a:t>doc</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Bespreek </a:t>
            </a:r>
            <a:r>
              <a:rPr lang="nl-NL" sz="1800" i="0" dirty="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dirty="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dirty="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dirty="0"/>
              <a:t>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quest mag de eerste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i="1" dirty="0"/>
              <a:t>Haal de voorkennis van de eerste quest op. </a:t>
            </a:r>
          </a:p>
          <a:p>
            <a:r>
              <a:rPr lang="nl-NL" dirty="0"/>
              <a:t>Wat weet je nog van de vorige keer? Wie kan er vertellen wat een universiteit is? En wie daar werkt? Professoren kunnen, naast lesgeven, heel interessant onderzoek doen. </a:t>
            </a:r>
          </a:p>
          <a:p>
            <a:endParaRPr lang="nl-NL" dirty="0"/>
          </a:p>
          <a:p>
            <a:r>
              <a:rPr lang="nl-NL" dirty="0"/>
              <a:t>Voorbeelden van onderzoek dat ook echt is uitgevoerd: </a:t>
            </a:r>
          </a:p>
          <a:p>
            <a:pPr marL="171450" indent="-171450">
              <a:buFont typeface="Arial" panose="020B0604020202020204" pitchFamily="34" charset="0"/>
              <a:buChar char="•"/>
            </a:pPr>
            <a:r>
              <a:rPr lang="nl-NL" dirty="0"/>
              <a:t>verandering van het bos als er wolven komen wonen</a:t>
            </a:r>
          </a:p>
          <a:p>
            <a:pPr marL="171450" indent="-171450">
              <a:buFont typeface="Arial" panose="020B0604020202020204" pitchFamily="34" charset="0"/>
              <a:buChar char="•"/>
            </a:pPr>
            <a:r>
              <a:rPr lang="nl-NL" dirty="0"/>
              <a:t>zien of iemand liegt, met elektrische stroom je hersenen verbeteren</a:t>
            </a:r>
          </a:p>
          <a:p>
            <a:pPr marL="171450" indent="-171450">
              <a:buFont typeface="Arial" panose="020B0604020202020204" pitchFamily="34" charset="0"/>
              <a:buChar char="•"/>
            </a:pPr>
            <a:r>
              <a:rPr lang="nl-NL" dirty="0"/>
              <a:t>gamen om dingen beter te onthouden</a:t>
            </a:r>
          </a:p>
          <a:p>
            <a:pPr marL="171450" indent="-171450">
              <a:buFont typeface="Arial" panose="020B0604020202020204" pitchFamily="34" charset="0"/>
              <a:buChar char="•"/>
            </a:pPr>
            <a:r>
              <a:rPr lang="nl-NL" dirty="0"/>
              <a:t>luisteren naar de geluiden van de oerknal aan de achterkant van de maan</a:t>
            </a:r>
          </a:p>
          <a:p>
            <a:pPr marL="171450" indent="-171450">
              <a:buFont typeface="Arial" panose="020B0604020202020204" pitchFamily="34" charset="0"/>
              <a:buChar char="•"/>
            </a:pPr>
            <a:r>
              <a:rPr lang="nl-NL" dirty="0"/>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err="1"/>
              <a:t>SUBTITel</a:t>
            </a:r>
            <a:endParaRPr lang="nl-NL" dirty="0"/>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dirty="0"/>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dirty="0"/>
              <a:t>Selecteer dit kader, ga naar </a:t>
            </a:r>
            <a:br>
              <a:rPr lang="nl-NL" dirty="0"/>
            </a:br>
            <a:r>
              <a:rPr lang="nl-NL" dirty="0"/>
              <a:t>de tab ‘Slidebuilder’, klik op</a:t>
            </a:r>
            <a:br>
              <a:rPr lang="nl-NL" dirty="0"/>
            </a:br>
            <a:r>
              <a:rPr lang="nl-NL" dirty="0"/>
              <a:t>‘Afbeeldingen’, selecteer de</a:t>
            </a:r>
            <a:br>
              <a:rPr lang="nl-NL" dirty="0"/>
            </a:br>
            <a:r>
              <a:rPr lang="nl-NL" dirty="0"/>
              <a:t>gewenste afbeelding </a:t>
            </a:r>
            <a:br>
              <a:rPr lang="nl-NL" dirty="0"/>
            </a:br>
            <a:r>
              <a:rPr lang="nl-NL" dirty="0"/>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2/5/24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endParaRPr lang="nl-NL" sz="1000" b="0" cap="all" spc="50" baseline="0" dirty="0">
              <a:solidFill>
                <a:schemeClr val="tx1"/>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inventculture.eu/news/"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24.jpg"/><Relationship Id="rId7" Type="http://schemas.openxmlformats.org/officeDocument/2006/relationships/image" Target="../media/image26.jpg"/><Relationship Id="rId12"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slide" Target="slide9.xml"/><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1</a:t>
            </a:r>
            <a:endParaRPr lang="nl-NL" dirty="0"/>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dirty="0" err="1"/>
              <a:t>Filmpje</a:t>
            </a:r>
            <a:r>
              <a:rPr lang="en-US" sz="6000" dirty="0"/>
              <a:t> </a:t>
            </a:r>
            <a:r>
              <a:rPr lang="en-US" sz="6000" dirty="0" err="1"/>
              <a:t>baret</a:t>
            </a:r>
            <a:endParaRPr sz="6000" dirty="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dirty="0">
                <a:solidFill>
                  <a:schemeClr val="tx1"/>
                </a:solidFill>
                <a:effectLst/>
                <a:latin typeface="Arial" panose="020B0604020202020204" pitchFamily="34" charset="0"/>
                <a:cs typeface="Arial" panose="020B0604020202020204" pitchFamily="34" charset="0"/>
              </a:rPr>
              <a:t>Quiz</a:t>
            </a:r>
            <a:br>
              <a:rPr lang="nl-NL" sz="3400" b="1" dirty="0">
                <a:solidFill>
                  <a:schemeClr val="tx1"/>
                </a:solidFill>
                <a:effectLst/>
                <a:latin typeface="Arial" panose="020B0604020202020204" pitchFamily="34" charset="0"/>
                <a:cs typeface="Arial" panose="020B0604020202020204" pitchFamily="34" charset="0"/>
              </a:rPr>
            </a:br>
            <a:br>
              <a:rPr lang="nl-NL" sz="3400" b="1" dirty="0">
                <a:solidFill>
                  <a:schemeClr val="tx1"/>
                </a:solidFill>
                <a:effectLst/>
                <a:latin typeface="Arial" panose="020B0604020202020204" pitchFamily="34" charset="0"/>
                <a:cs typeface="Arial" panose="020B0604020202020204" pitchFamily="34" charset="0"/>
              </a:rPr>
            </a:br>
            <a:endParaRPr lang="nl-NL" dirty="0">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dirty="0">
                <a:latin typeface="Arial" panose="020B0604020202020204" pitchFamily="34" charset="0"/>
                <a:cs typeface="Arial" panose="020B0604020202020204" pitchFamily="34" charset="0"/>
              </a:rPr>
              <a:t>5</a:t>
            </a:r>
            <a:r>
              <a:rPr lang="nl-NL" sz="1400" b="1" dirty="0">
                <a:effectLst/>
                <a:latin typeface="Arial" panose="020B0604020202020204" pitchFamily="34" charset="0"/>
                <a:cs typeface="Arial" panose="020B0604020202020204" pitchFamily="34" charset="0"/>
              </a:rPr>
              <a:t>. Een professor is vooral bezig met onderzoek doen </a:t>
            </a:r>
            <a:endParaRPr lang="nl-NL" sz="1400" dirty="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chemeClr val="tx1"/>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 Een professor is expert in een bepaald onderwerp</a:t>
            </a:r>
            <a:endParaRPr lang="nl-NL" sz="1400" dirty="0">
              <a:effectLst/>
              <a:latin typeface="Arial" panose="020B0604020202020204" pitchFamily="34" charset="0"/>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3</a:t>
            </a:r>
            <a:r>
              <a:rPr lang="nl-NL" sz="1400" b="1" dirty="0">
                <a:effectLst/>
                <a:latin typeface="Arial" panose="020B0604020202020204" pitchFamily="34" charset="0"/>
                <a:cs typeface="Arial" panose="020B0604020202020204" pitchFamily="34" charset="0"/>
              </a:rPr>
              <a:t>. Onderzoek dat een professor doet, moet vooral duidelijk zijn voor de professor zelf  </a:t>
            </a:r>
            <a:endParaRPr lang="nl-NL" sz="1400" dirty="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2</a:t>
            </a:r>
            <a:r>
              <a:rPr lang="nl-NL" sz="1400" b="1" dirty="0">
                <a:effectLst/>
                <a:latin typeface="Arial" panose="020B0604020202020204" pitchFamily="34" charset="0"/>
                <a:cs typeface="Arial" panose="020B0604020202020204" pitchFamily="34" charset="0"/>
              </a:rPr>
              <a:t>. Een professor heeft</a:t>
            </a:r>
            <a:r>
              <a:rPr lang="nl-NL" sz="1400" b="1" dirty="0">
                <a:latin typeface="Arial" panose="020B0604020202020204" pitchFamily="34" charset="0"/>
                <a:cs typeface="Arial" panose="020B0604020202020204" pitchFamily="34" charset="0"/>
              </a:rPr>
              <a:t> standaard een baret op en toga aan op de universiteit</a:t>
            </a:r>
            <a:endParaRPr lang="nl-NL" sz="1400" dirty="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4</a:t>
            </a:r>
            <a:r>
              <a:rPr lang="nl-NL" sz="1400" b="1" dirty="0">
                <a:effectLst/>
                <a:latin typeface="Arial" panose="020B0604020202020204" pitchFamily="34" charset="0"/>
                <a:cs typeface="Arial" panose="020B0604020202020204" pitchFamily="34" charset="0"/>
              </a:rPr>
              <a:t>. Het is belangrijk voor een professor om goed Engels te spreken </a:t>
            </a:r>
            <a:endParaRPr lang="nl-NL" sz="1400" dirty="0">
              <a:effectLst/>
              <a:latin typeface="Arial" panose="020B0604020202020204" pitchFamily="34" charset="0"/>
              <a:cs typeface="Arial" panose="020B0604020202020204" pitchFamily="34" charset="0"/>
            </a:endParaRPr>
          </a:p>
        </p:txBody>
      </p:sp>
      <p:sp>
        <p:nvSpPr>
          <p:cNvPr id="9" name="Tekstvak 12">
            <a:extLst>
              <a:ext uri="{FF2B5EF4-FFF2-40B4-BE49-F238E27FC236}">
                <a16:creationId xmlns:a16="http://schemas.microsoft.com/office/drawing/2014/main" id="{4FE3C902-BC0F-9336-A363-96E0AF5393CD}"/>
              </a:ext>
            </a:extLst>
          </p:cNvPr>
          <p:cNvSpPr txBox="1"/>
          <p:nvPr/>
        </p:nvSpPr>
        <p:spPr>
          <a:xfrm>
            <a:off x="434897" y="3599296"/>
            <a:ext cx="5921297"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7. Iedereen, van elke leeftijd, mag een eigen bedrijf starten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1" name="Tekstvak 12">
            <a:extLst>
              <a:ext uri="{FF2B5EF4-FFF2-40B4-BE49-F238E27FC236}">
                <a16:creationId xmlns:a16="http://schemas.microsoft.com/office/drawing/2014/main" id="{F7170FD3-DE8F-4AF7-86AA-E82769F28942}"/>
              </a:ext>
            </a:extLst>
          </p:cNvPr>
          <p:cNvSpPr txBox="1"/>
          <p:nvPr/>
        </p:nvSpPr>
        <p:spPr>
          <a:xfrm>
            <a:off x="434898" y="3224935"/>
            <a:ext cx="722599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6. Om manager te mogen worden, moet je aan de universiteit hebben gestudeerd</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8" name="Tekstvak 12">
            <a:extLst>
              <a:ext uri="{FF2B5EF4-FFF2-40B4-BE49-F238E27FC236}">
                <a16:creationId xmlns:a16="http://schemas.microsoft.com/office/drawing/2014/main" id="{BE377109-BBE5-BC6B-1141-B6B0A8C1933C}"/>
              </a:ext>
            </a:extLst>
          </p:cNvPr>
          <p:cNvSpPr txBox="1"/>
          <p:nvPr/>
        </p:nvSpPr>
        <p:spPr>
          <a:xfrm>
            <a:off x="438516" y="4017253"/>
            <a:ext cx="8352462"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8. Om een eigen bedrijf te starten, heb je heel veel geld nodig</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9" name="Tekstvak 12">
            <a:extLst>
              <a:ext uri="{FF2B5EF4-FFF2-40B4-BE49-F238E27FC236}">
                <a16:creationId xmlns:a16="http://schemas.microsoft.com/office/drawing/2014/main" id="{26F7518A-F500-21C5-F1AA-7D6F7C1176DB}"/>
              </a:ext>
            </a:extLst>
          </p:cNvPr>
          <p:cNvSpPr txBox="1"/>
          <p:nvPr/>
        </p:nvSpPr>
        <p:spPr>
          <a:xfrm>
            <a:off x="434898" y="4766654"/>
            <a:ext cx="808423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10. De directeur van jouw school is een voorbeeld van een manager</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20" name="Tekstvak 12">
            <a:extLst>
              <a:ext uri="{FF2B5EF4-FFF2-40B4-BE49-F238E27FC236}">
                <a16:creationId xmlns:a16="http://schemas.microsoft.com/office/drawing/2014/main" id="{85A73483-77F0-38DE-A6E9-722F5EB63DC5}"/>
              </a:ext>
            </a:extLst>
          </p:cNvPr>
          <p:cNvSpPr txBox="1"/>
          <p:nvPr/>
        </p:nvSpPr>
        <p:spPr>
          <a:xfrm>
            <a:off x="452580" y="4410375"/>
            <a:ext cx="8983422"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9. Een manager kan het beste leiding geven aan maximaal twintig medewerkers</a:t>
            </a:r>
            <a:endParaRPr lang="nl-NL"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18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11"/>
                                        </p:tgtEl>
                                        <p:attrNameLst>
                                          <p:attrName>style.color</p:attrName>
                                        </p:attrNameLst>
                                      </p:cBhvr>
                                      <p:to>
                                        <a:srgbClr val="C00000"/>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9"/>
                                        </p:tgtEl>
                                        <p:attrNameLst>
                                          <p:attrName>style.color</p:attrName>
                                        </p:attrNameLst>
                                      </p:cBhvr>
                                      <p:to>
                                        <a:schemeClr val="accent2"/>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8"/>
                                        </p:tgtEl>
                                        <p:attrNameLst>
                                          <p:attrName>style.color</p:attrName>
                                        </p:attrNameLst>
                                      </p:cBhvr>
                                      <p:to>
                                        <a:srgbClr val="C00000"/>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20"/>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9" grpId="0"/>
      <p:bldP spid="9" grpId="1"/>
      <p:bldP spid="11" grpId="0"/>
      <p:bldP spid="11" grpId="1"/>
      <p:bldP spid="18" grpId="0"/>
      <p:bldP spid="18" grpId="1"/>
      <p:bldP spid="19" grpId="0"/>
      <p:bldP spid="19"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dirty="0" err="1"/>
              <a:t>Baret</a:t>
            </a:r>
            <a:endParaRPr lang="en-US" sz="4600" dirty="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Baret</a:t>
            </a:r>
            <a:r>
              <a:rPr lang="en-US" sz="6000" dirty="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3</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dirty="0"/>
              <a:t>Interview-</a:t>
            </a:r>
            <a:br>
              <a:rPr lang="nl-NL" sz="6000" dirty="0"/>
            </a:br>
            <a:br>
              <a:rPr lang="nl-NL" sz="6000" dirty="0"/>
            </a:br>
            <a:r>
              <a:rPr lang="nl-NL" sz="6000" dirty="0"/>
              <a:t>vragen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dirty="0">
                <a:solidFill>
                  <a:srgbClr val="0C8066"/>
                </a:solidFill>
                <a:latin typeface="+mj-lt"/>
              </a:rPr>
              <a:t>open </a:t>
            </a:r>
            <a:r>
              <a:rPr lang="en-US" dirty="0" err="1">
                <a:solidFill>
                  <a:srgbClr val="0C8066"/>
                </a:solidFill>
                <a:latin typeface="+mj-lt"/>
              </a:rPr>
              <a:t>vraag</a:t>
            </a:r>
            <a:endParaRPr lang="nl-NL" dirty="0">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dirty="0" err="1">
                <a:solidFill>
                  <a:srgbClr val="0C8066"/>
                </a:solidFill>
                <a:latin typeface="+mj-lt"/>
              </a:rPr>
              <a:t>antwoord</a:t>
            </a:r>
            <a:r>
              <a:rPr lang="en-US" dirty="0">
                <a:solidFill>
                  <a:srgbClr val="0C8066"/>
                </a:solidFill>
                <a:latin typeface="+mj-lt"/>
              </a:rPr>
              <a:t> </a:t>
            </a:r>
            <a:r>
              <a:rPr lang="en-US" dirty="0" err="1">
                <a:solidFill>
                  <a:srgbClr val="0C8066"/>
                </a:solidFill>
                <a:latin typeface="+mj-lt"/>
              </a:rPr>
              <a:t>mogelijk</a:t>
            </a:r>
            <a:endParaRPr lang="nl-NL" dirty="0">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dirty="0" err="1">
                <a:solidFill>
                  <a:srgbClr val="0C8066"/>
                </a:solidFill>
                <a:latin typeface="+mj-lt"/>
              </a:rPr>
              <a:t>niet</a:t>
            </a:r>
            <a:r>
              <a:rPr lang="en-US" dirty="0">
                <a:solidFill>
                  <a:srgbClr val="0C8066"/>
                </a:solidFill>
                <a:latin typeface="+mj-lt"/>
              </a:rPr>
              <a:t> </a:t>
            </a:r>
            <a:r>
              <a:rPr lang="en-US" dirty="0" err="1">
                <a:solidFill>
                  <a:srgbClr val="0C8066"/>
                </a:solidFill>
                <a:latin typeface="+mj-lt"/>
              </a:rPr>
              <a:t>te</a:t>
            </a:r>
            <a:r>
              <a:rPr lang="en-US" dirty="0">
                <a:solidFill>
                  <a:srgbClr val="0C8066"/>
                </a:solidFill>
                <a:latin typeface="+mj-lt"/>
              </a:rPr>
              <a:t> lang</a:t>
            </a:r>
            <a:endParaRPr lang="nl-NL" dirty="0">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dirty="0"/>
              <a:t>Vragenmuur</a:t>
            </a:r>
            <a:br>
              <a:rPr lang="nl-NL" sz="6000" dirty="0"/>
            </a:br>
            <a:br>
              <a:rPr lang="nl-NL" sz="6000" dirty="0"/>
            </a:br>
            <a:r>
              <a:rPr lang="nl-NL" sz="6000" dirty="0"/>
              <a:t>nabespreken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dirty="0"/>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dirty="0"/>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endParaRPr lang="da-DK" sz="800" dirty="0">
              <a:solidFill>
                <a:prstClr val="white"/>
              </a:solidFill>
              <a:latin typeface="Arial"/>
            </a:endParaRP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56" r="5556"/>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dirty="0"/>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endParaRPr lang="nl-NL" dirty="0"/>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dirty="0" err="1">
                <a:latin typeface="+mj-lt"/>
              </a:rPr>
              <a:t>Faculteiten</a:t>
            </a:r>
            <a:r>
              <a:rPr lang="en-US" sz="6000" dirty="0">
                <a:latin typeface="+mj-lt"/>
              </a:rPr>
              <a:t> </a:t>
            </a:r>
            <a:r>
              <a:rPr lang="en-US" sz="6000" dirty="0" err="1">
                <a:latin typeface="+mj-lt"/>
              </a:rPr>
              <a:t>en</a:t>
            </a:r>
            <a:r>
              <a:rPr lang="en-US" sz="6000" dirty="0">
                <a:latin typeface="+mj-lt"/>
              </a:rPr>
              <a:t> alumni</a:t>
            </a:r>
            <a:endParaRPr lang="nl-NL" sz="6000" dirty="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dirty="0"/>
              <a:t>Alumni</a:t>
            </a:r>
            <a:endParaRPr lang="nl-NL" dirty="0"/>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br>
              <a:rPr lang="en-US" sz="6000" dirty="0"/>
            </a:br>
            <a:br>
              <a:rPr lang="en-US" sz="6000" dirty="0"/>
            </a:br>
            <a:endParaRPr lang="nl-NL" sz="6000" dirty="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dirty="0">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a:alphaModFix/>
          </a:blip>
          <a:srcRect t="10377" r="-1" b="10377"/>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dirty="0">
                <a:solidFill>
                  <a:srgbClr val="FFFFFF"/>
                </a:solidFill>
              </a:rPr>
              <a:t>Professor </a:t>
            </a:r>
            <a:r>
              <a:rPr lang="en-US" sz="6000" dirty="0" err="1">
                <a:solidFill>
                  <a:srgbClr val="FFFFFF"/>
                </a:solidFill>
              </a:rPr>
              <a:t>worden</a:t>
            </a:r>
            <a:endParaRPr lang="en-US" sz="6000" dirty="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dirty="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Nieuwsgierige</a:t>
            </a:r>
            <a:r>
              <a:rPr lang="en-US" sz="6000" dirty="0">
                <a:solidFill>
                  <a:srgbClr val="FFFFFF"/>
                </a:solidFill>
              </a:rPr>
              <a:t> </a:t>
            </a:r>
            <a:r>
              <a:rPr lang="en-US" sz="6000" dirty="0" err="1">
                <a:solidFill>
                  <a:srgbClr val="FFFFFF"/>
                </a:solidFill>
              </a:rPr>
              <a:t>vraag</a:t>
            </a:r>
            <a:endParaRPr lang="en-US" sz="6000" dirty="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2</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dirty="0"/>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dirty="0" err="1"/>
              <a:t>Voorbeelden</a:t>
            </a:r>
            <a:r>
              <a:rPr lang="en-US" sz="6000" dirty="0"/>
              <a:t> </a:t>
            </a:r>
            <a:r>
              <a:rPr lang="en-US" sz="6000" dirty="0" err="1"/>
              <a:t>onderzoek</a:t>
            </a:r>
            <a:endParaRPr lang="nl-NL" sz="6000" dirty="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dirty="0" err="1">
                <a:solidFill>
                  <a:schemeClr val="bg1"/>
                </a:solidFill>
              </a:rPr>
              <a:t>Verandering</a:t>
            </a:r>
            <a:r>
              <a:rPr lang="en-US" sz="2000" dirty="0">
                <a:solidFill>
                  <a:schemeClr val="bg1"/>
                </a:solidFill>
              </a:rPr>
              <a:t> van het </a:t>
            </a:r>
            <a:r>
              <a:rPr lang="en-US" sz="2000" dirty="0" err="1">
                <a:solidFill>
                  <a:schemeClr val="bg1"/>
                </a:solidFill>
              </a:rPr>
              <a:t>bos</a:t>
            </a:r>
            <a:r>
              <a:rPr lang="en-US" sz="2000" dirty="0">
                <a:solidFill>
                  <a:schemeClr val="bg1"/>
                </a:solidFill>
              </a:rPr>
              <a:t> </a:t>
            </a:r>
            <a:r>
              <a:rPr lang="en-US" sz="2000" dirty="0" err="1">
                <a:solidFill>
                  <a:schemeClr val="bg1"/>
                </a:solidFill>
              </a:rPr>
              <a:t>als</a:t>
            </a:r>
            <a:r>
              <a:rPr lang="en-US" sz="2000" dirty="0">
                <a:solidFill>
                  <a:schemeClr val="bg1"/>
                </a:solidFill>
              </a:rPr>
              <a:t> er </a:t>
            </a:r>
            <a:r>
              <a:rPr lang="en-US" sz="2000" dirty="0" err="1">
                <a:solidFill>
                  <a:schemeClr val="bg1"/>
                </a:solidFill>
              </a:rPr>
              <a:t>wolven</a:t>
            </a:r>
            <a:r>
              <a:rPr lang="en-US" sz="2000" dirty="0">
                <a:solidFill>
                  <a:schemeClr val="bg1"/>
                </a:solidFill>
              </a:rPr>
              <a:t> </a:t>
            </a:r>
            <a:r>
              <a:rPr lang="en-US" sz="2000" dirty="0" err="1">
                <a:solidFill>
                  <a:schemeClr val="bg1"/>
                </a:solidFill>
              </a:rPr>
              <a:t>komen</a:t>
            </a:r>
            <a:r>
              <a:rPr lang="en-US" sz="2000" dirty="0">
                <a:solidFill>
                  <a:schemeClr val="bg1"/>
                </a:solidFill>
              </a:rPr>
              <a:t> </a:t>
            </a:r>
            <a:r>
              <a:rPr lang="en-US" sz="2000" dirty="0" err="1">
                <a:solidFill>
                  <a:schemeClr val="bg1"/>
                </a:solidFill>
              </a:rPr>
              <a:t>wonen</a:t>
            </a:r>
            <a:endParaRPr lang="nl-NL" sz="2000" dirty="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dirty="0" err="1">
                <a:solidFill>
                  <a:schemeClr val="bg1"/>
                </a:solidFill>
              </a:rPr>
              <a:t>Zien</a:t>
            </a:r>
            <a:r>
              <a:rPr lang="en-US" sz="2000" dirty="0">
                <a:solidFill>
                  <a:schemeClr val="bg1"/>
                </a:solidFill>
              </a:rPr>
              <a:t> of </a:t>
            </a:r>
            <a:r>
              <a:rPr lang="en-US" sz="2000" dirty="0" err="1">
                <a:solidFill>
                  <a:schemeClr val="bg1"/>
                </a:solidFill>
              </a:rPr>
              <a:t>iemand</a:t>
            </a:r>
            <a:r>
              <a:rPr lang="en-US" sz="2000" dirty="0">
                <a:solidFill>
                  <a:schemeClr val="bg1"/>
                </a:solidFill>
              </a:rPr>
              <a:t> </a:t>
            </a:r>
            <a:r>
              <a:rPr lang="en-US" sz="2000" dirty="0" err="1">
                <a:solidFill>
                  <a:schemeClr val="bg1"/>
                </a:solidFill>
              </a:rPr>
              <a:t>liegt</a:t>
            </a:r>
            <a:endParaRPr lang="nl-NL" sz="2000" dirty="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dirty="0">
                <a:solidFill>
                  <a:schemeClr val="bg1"/>
                </a:solidFill>
              </a:rPr>
              <a:t>Met </a:t>
            </a:r>
            <a:r>
              <a:rPr lang="en-US" sz="2000" dirty="0" err="1">
                <a:solidFill>
                  <a:schemeClr val="bg1"/>
                </a:solidFill>
              </a:rPr>
              <a:t>elektrische</a:t>
            </a:r>
            <a:r>
              <a:rPr lang="en-US" sz="2000" dirty="0">
                <a:solidFill>
                  <a:schemeClr val="bg1"/>
                </a:solidFill>
              </a:rPr>
              <a:t> </a:t>
            </a:r>
            <a:r>
              <a:rPr lang="en-US" sz="2000" dirty="0" err="1">
                <a:solidFill>
                  <a:schemeClr val="bg1"/>
                </a:solidFill>
              </a:rPr>
              <a:t>stroom</a:t>
            </a:r>
            <a:r>
              <a:rPr lang="en-US" sz="2000" dirty="0">
                <a:solidFill>
                  <a:schemeClr val="bg1"/>
                </a:solidFill>
              </a:rPr>
              <a:t> je </a:t>
            </a:r>
            <a:r>
              <a:rPr lang="en-US" sz="2000" dirty="0" err="1">
                <a:solidFill>
                  <a:schemeClr val="bg1"/>
                </a:solidFill>
              </a:rPr>
              <a:t>hersenen</a:t>
            </a:r>
            <a:r>
              <a:rPr lang="en-US" sz="2000" dirty="0">
                <a:solidFill>
                  <a:schemeClr val="bg1"/>
                </a:solidFill>
              </a:rPr>
              <a:t> </a:t>
            </a:r>
            <a:r>
              <a:rPr lang="en-US" sz="2000" dirty="0" err="1">
                <a:solidFill>
                  <a:schemeClr val="bg1"/>
                </a:solidFill>
              </a:rPr>
              <a:t>verbeteren</a:t>
            </a:r>
            <a:endParaRPr lang="nl-NL" sz="2000" dirty="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dirty="0" err="1">
                <a:solidFill>
                  <a:schemeClr val="bg1"/>
                </a:solidFill>
              </a:rPr>
              <a:t>Gamen</a:t>
            </a:r>
            <a:r>
              <a:rPr lang="en-US" sz="2000" dirty="0">
                <a:solidFill>
                  <a:schemeClr val="bg1"/>
                </a:solidFill>
              </a:rPr>
              <a:t> om </a:t>
            </a:r>
            <a:r>
              <a:rPr lang="en-US" sz="2000" dirty="0" err="1">
                <a:solidFill>
                  <a:schemeClr val="bg1"/>
                </a:solidFill>
              </a:rPr>
              <a:t>beter</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onthouden</a:t>
            </a:r>
            <a:endParaRPr lang="nl-NL" sz="2000" dirty="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dirty="0" err="1">
                <a:solidFill>
                  <a:schemeClr val="bg1"/>
                </a:solidFill>
              </a:rPr>
              <a:t>Luisteren</a:t>
            </a:r>
            <a:r>
              <a:rPr lang="en-US" sz="2000" dirty="0">
                <a:solidFill>
                  <a:schemeClr val="bg1"/>
                </a:solidFill>
              </a:rPr>
              <a:t> </a:t>
            </a:r>
            <a:r>
              <a:rPr lang="en-US" sz="2000" dirty="0" err="1">
                <a:solidFill>
                  <a:schemeClr val="bg1"/>
                </a:solidFill>
              </a:rPr>
              <a:t>naar</a:t>
            </a:r>
            <a:r>
              <a:rPr lang="en-US" sz="2000" dirty="0">
                <a:solidFill>
                  <a:schemeClr val="bg1"/>
                </a:solidFill>
              </a:rPr>
              <a:t> de </a:t>
            </a:r>
            <a:r>
              <a:rPr lang="en-US" sz="2000" dirty="0" err="1">
                <a:solidFill>
                  <a:schemeClr val="bg1"/>
                </a:solidFill>
              </a:rPr>
              <a:t>geluiden</a:t>
            </a:r>
            <a:r>
              <a:rPr lang="en-US" sz="2000" dirty="0">
                <a:solidFill>
                  <a:schemeClr val="bg1"/>
                </a:solidFill>
              </a:rPr>
              <a:t> van de </a:t>
            </a:r>
            <a:r>
              <a:rPr lang="en-US" sz="2000" dirty="0" err="1">
                <a:solidFill>
                  <a:schemeClr val="bg1"/>
                </a:solidFill>
              </a:rPr>
              <a:t>oerknal</a:t>
            </a:r>
            <a:r>
              <a:rPr lang="en-US" sz="2000" dirty="0">
                <a:solidFill>
                  <a:schemeClr val="bg1"/>
                </a:solidFill>
              </a:rPr>
              <a:t> </a:t>
            </a:r>
            <a:r>
              <a:rPr lang="en-US" sz="2000" dirty="0" err="1">
                <a:solidFill>
                  <a:schemeClr val="bg1"/>
                </a:solidFill>
              </a:rPr>
              <a:t>aan</a:t>
            </a:r>
            <a:r>
              <a:rPr lang="en-US" sz="2000" dirty="0">
                <a:solidFill>
                  <a:schemeClr val="bg1"/>
                </a:solidFill>
              </a:rPr>
              <a:t> de </a:t>
            </a:r>
            <a:r>
              <a:rPr lang="en-US" sz="2000" dirty="0" err="1">
                <a:solidFill>
                  <a:schemeClr val="bg1"/>
                </a:solidFill>
              </a:rPr>
              <a:t>achterkant</a:t>
            </a:r>
            <a:r>
              <a:rPr lang="en-US" sz="2000" dirty="0">
                <a:solidFill>
                  <a:schemeClr val="bg1"/>
                </a:solidFill>
              </a:rPr>
              <a:t> van de </a:t>
            </a:r>
            <a:r>
              <a:rPr lang="en-US" sz="2000" dirty="0" err="1">
                <a:solidFill>
                  <a:schemeClr val="bg1"/>
                </a:solidFill>
              </a:rPr>
              <a:t>maan</a:t>
            </a:r>
            <a:endParaRPr lang="nl-NL" sz="2000" dirty="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dirty="0" err="1">
                <a:solidFill>
                  <a:schemeClr val="bg1"/>
                </a:solidFill>
              </a:rPr>
              <a:t>Hebben</a:t>
            </a:r>
            <a:r>
              <a:rPr lang="en-US" sz="2000" dirty="0">
                <a:solidFill>
                  <a:schemeClr val="bg1"/>
                </a:solidFill>
              </a:rPr>
              <a:t> </a:t>
            </a:r>
            <a:r>
              <a:rPr lang="en-US" sz="2000" dirty="0" err="1">
                <a:solidFill>
                  <a:schemeClr val="bg1"/>
                </a:solidFill>
              </a:rPr>
              <a:t>volwassenen</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kinderen</a:t>
            </a:r>
            <a:r>
              <a:rPr lang="en-US" sz="2000" dirty="0">
                <a:solidFill>
                  <a:schemeClr val="bg1"/>
                </a:solidFill>
              </a:rPr>
              <a:t> </a:t>
            </a:r>
            <a:r>
              <a:rPr lang="en-US" sz="2000" dirty="0" err="1">
                <a:solidFill>
                  <a:schemeClr val="bg1"/>
                </a:solidFill>
              </a:rPr>
              <a:t>hetzelfde</a:t>
            </a:r>
            <a:r>
              <a:rPr lang="en-US" sz="2000" dirty="0">
                <a:solidFill>
                  <a:schemeClr val="bg1"/>
                </a:solidFill>
              </a:rPr>
              <a:t> </a:t>
            </a:r>
            <a:r>
              <a:rPr lang="en-US" sz="2000" dirty="0" err="1">
                <a:solidFill>
                  <a:schemeClr val="bg1"/>
                </a:solidFill>
              </a:rPr>
              <a:t>nodig</a:t>
            </a:r>
            <a:r>
              <a:rPr lang="en-US" sz="2000" dirty="0">
                <a:solidFill>
                  <a:schemeClr val="bg1"/>
                </a:solidFill>
              </a:rPr>
              <a:t> om </a:t>
            </a:r>
            <a:r>
              <a:rPr lang="en-US" sz="2000" dirty="0" err="1">
                <a:solidFill>
                  <a:schemeClr val="bg1"/>
                </a:solidFill>
              </a:rPr>
              <a:t>zich</a:t>
            </a:r>
            <a:r>
              <a:rPr lang="en-US" sz="2000" dirty="0">
                <a:solidFill>
                  <a:schemeClr val="bg1"/>
                </a:solidFill>
              </a:rPr>
              <a:t> </a:t>
            </a:r>
            <a:r>
              <a:rPr lang="en-US" sz="2000" dirty="0" err="1">
                <a:solidFill>
                  <a:schemeClr val="bg1"/>
                </a:solidFill>
              </a:rPr>
              <a:t>goed</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voelen</a:t>
            </a:r>
            <a:r>
              <a:rPr lang="en-US" sz="2000" dirty="0">
                <a:solidFill>
                  <a:schemeClr val="bg1"/>
                </a:solidFill>
              </a:rPr>
              <a:t>?</a:t>
            </a:r>
            <a:endParaRPr lang="nl-NL" sz="2000" dirty="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2.xml><?xml version="1.0" encoding="utf-8"?>
<ds:datastoreItem xmlns:ds="http://schemas.openxmlformats.org/officeDocument/2006/customXml" ds:itemID="{EE380385-A688-447B-B8FF-AEA643C6CC77}">
  <ds:schemaRefs>
    <ds:schemaRef ds:uri="http://purl.org/dc/dcmitype/"/>
    <ds:schemaRef ds:uri="http://purl.org/dc/term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5d9a87b2-7e48-4078-941b-fa9a353a6bc6"/>
    <ds:schemaRef ds:uri="http://schemas.microsoft.com/office/infopath/2007/PartnerControls"/>
    <ds:schemaRef ds:uri="468bb3a0-c30a-4265-aa8c-4c388d7b3d60"/>
  </ds:schemaRefs>
</ds:datastoreItem>
</file>

<file path=customXml/itemProps3.xml><?xml version="1.0" encoding="utf-8"?>
<ds:datastoreItem xmlns:ds="http://schemas.openxmlformats.org/officeDocument/2006/customXml" ds:itemID="{2A968203-1802-466E-BC88-D12D144F15FB}"/>
</file>

<file path=docProps/app.xml><?xml version="1.0" encoding="utf-8"?>
<Properties xmlns="http://schemas.openxmlformats.org/officeDocument/2006/extended-properties" xmlns:vt="http://schemas.openxmlformats.org/officeDocument/2006/docPropsVTypes">
  <TotalTime>4303</TotalTime>
  <Words>2978</Words>
  <Application>Microsoft Macintosh PowerPoint</Application>
  <PresentationFormat>Breedbeeld</PresentationFormat>
  <Paragraphs>223</Paragraphs>
  <Slides>19</Slides>
  <Notes>16</Notes>
  <HiddenSlides>0</HiddenSlides>
  <MMClips>4</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Museo Sans 100</vt:lpstr>
      <vt:lpstr>Museo Sans 900</vt:lpstr>
      <vt:lpstr>Segoe UI Light</vt:lpstr>
      <vt:lpstr>Symbol</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93</cp:revision>
  <dcterms:created xsi:type="dcterms:W3CDTF">2021-04-08T12:27:59Z</dcterms:created>
  <dcterms:modified xsi:type="dcterms:W3CDTF">2024-02-05T10:50:49Z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8772ba27-cab8-4042-a351-a31f6e4eacdc_Enabled">
    <vt:lpwstr>true</vt:lpwstr>
  </property>
  <property fmtid="{D5CDD505-2E9C-101B-9397-08002B2CF9AE}" pid="14" name="MSIP_Label_8772ba27-cab8-4042-a351-a31f6e4eacdc_SetDate">
    <vt:lpwstr>2024-02-05T10:50:27Z</vt:lpwstr>
  </property>
  <property fmtid="{D5CDD505-2E9C-101B-9397-08002B2CF9AE}" pid="15" name="MSIP_Label_8772ba27-cab8-4042-a351-a31f6e4eacdc_Method">
    <vt:lpwstr>Privileged</vt:lpwstr>
  </property>
  <property fmtid="{D5CDD505-2E9C-101B-9397-08002B2CF9AE}" pid="16" name="MSIP_Label_8772ba27-cab8-4042-a351-a31f6e4eacdc_Name">
    <vt:lpwstr>Internal</vt:lpwstr>
  </property>
  <property fmtid="{D5CDD505-2E9C-101B-9397-08002B2CF9AE}" pid="17" name="MSIP_Label_8772ba27-cab8-4042-a351-a31f6e4eacdc_SiteId">
    <vt:lpwstr>715902d6-f63e-4b8d-929b-4bb170bad492</vt:lpwstr>
  </property>
  <property fmtid="{D5CDD505-2E9C-101B-9397-08002B2CF9AE}" pid="18" name="MSIP_Label_8772ba27-cab8-4042-a351-a31f6e4eacdc_ActionId">
    <vt:lpwstr>37e0d950-6914-4808-a408-b188a9b15844</vt:lpwstr>
  </property>
  <property fmtid="{D5CDD505-2E9C-101B-9397-08002B2CF9AE}" pid="19" name="MSIP_Label_8772ba27-cab8-4042-a351-a31f6e4eacdc_ContentBits">
    <vt:lpwstr>0</vt:lpwstr>
  </property>
</Properties>
</file>