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88"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88"/>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5" autoAdjust="0"/>
    <p:restoredTop sz="78639" autoAdjust="0"/>
  </p:normalViewPr>
  <p:slideViewPr>
    <p:cSldViewPr snapToGrid="0">
      <p:cViewPr varScale="1">
        <p:scale>
          <a:sx n="99" d="100"/>
          <a:sy n="99" d="100"/>
        </p:scale>
        <p:origin x="119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5B67EA15-D7A2-0045-B155-9582ED9654CB}"/>
    <pc:docChg chg="delSld modSection">
      <pc:chgData name="Eloise Swets-Tervoort" userId="35eab005-bac2-4af7-8869-8776581da992" providerId="ADAL" clId="{5B67EA15-D7A2-0045-B155-9582ED9654CB}" dt="2024-02-05T10:49:51.843" v="0" actId="2696"/>
      <pc:docMkLst>
        <pc:docMk/>
      </pc:docMkLst>
      <pc:sldChg chg="del">
        <pc:chgData name="Eloise Swets-Tervoort" userId="35eab005-bac2-4af7-8869-8776581da992" providerId="ADAL" clId="{5B67EA15-D7A2-0045-B155-9582ED9654CB}" dt="2024-02-05T10:49:51.843" v="0" actId="2696"/>
        <pc:sldMkLst>
          <pc:docMk/>
          <pc:sldMk cId="1036223101" sldId="284"/>
        </pc:sldMkLst>
      </pc:sldChg>
      <pc:sldChg chg="del">
        <pc:chgData name="Eloise Swets-Tervoort" userId="35eab005-bac2-4af7-8869-8776581da992" providerId="ADAL" clId="{5B67EA15-D7A2-0045-B155-9582ED9654CB}" dt="2024-02-05T10:49:51.843" v="0" actId="2696"/>
        <pc:sldMkLst>
          <pc:docMk/>
          <pc:sldMk cId="2364555340" sldId="5637"/>
        </pc:sldMkLst>
      </pc:sldChg>
      <pc:sldChg chg="del">
        <pc:chgData name="Eloise Swets-Tervoort" userId="35eab005-bac2-4af7-8869-8776581da992" providerId="ADAL" clId="{5B67EA15-D7A2-0045-B155-9582ED9654CB}" dt="2024-02-05T10:49:51.843" v="0" actId="2696"/>
        <pc:sldMkLst>
          <pc:docMk/>
          <pc:sldMk cId="814188844" sldId="5646"/>
        </pc:sldMkLst>
      </pc:sldChg>
      <pc:sldChg chg="del">
        <pc:chgData name="Eloise Swets-Tervoort" userId="35eab005-bac2-4af7-8869-8776581da992" providerId="ADAL" clId="{5B67EA15-D7A2-0045-B155-9582ED9654CB}" dt="2024-02-05T10:49:51.843" v="0" actId="2696"/>
        <pc:sldMkLst>
          <pc:docMk/>
          <pc:sldMk cId="4175651526" sldId="5660"/>
        </pc:sldMkLst>
      </pc:sldChg>
      <pc:sldChg chg="del">
        <pc:chgData name="Eloise Swets-Tervoort" userId="35eab005-bac2-4af7-8869-8776581da992" providerId="ADAL" clId="{5B67EA15-D7A2-0045-B155-9582ED9654CB}" dt="2024-02-05T10:49:51.843" v="0" actId="2696"/>
        <pc:sldMkLst>
          <pc:docMk/>
          <pc:sldMk cId="851212840" sldId="5661"/>
        </pc:sldMkLst>
      </pc:sldChg>
      <pc:sldChg chg="del">
        <pc:chgData name="Eloise Swets-Tervoort" userId="35eab005-bac2-4af7-8869-8776581da992" providerId="ADAL" clId="{5B67EA15-D7A2-0045-B155-9582ED9654CB}" dt="2024-02-05T10:49:51.843" v="0" actId="2696"/>
        <pc:sldMkLst>
          <pc:docMk/>
          <pc:sldMk cId="3907570700" sldId="5668"/>
        </pc:sldMkLst>
      </pc:sldChg>
      <pc:sldChg chg="del">
        <pc:chgData name="Eloise Swets-Tervoort" userId="35eab005-bac2-4af7-8869-8776581da992" providerId="ADAL" clId="{5B67EA15-D7A2-0045-B155-9582ED9654CB}" dt="2024-02-05T10:49:51.843" v="0" actId="2696"/>
        <pc:sldMkLst>
          <pc:docMk/>
          <pc:sldMk cId="1599322834" sldId="5669"/>
        </pc:sldMkLst>
      </pc:sldChg>
      <pc:sldChg chg="del">
        <pc:chgData name="Eloise Swets-Tervoort" userId="35eab005-bac2-4af7-8869-8776581da992" providerId="ADAL" clId="{5B67EA15-D7A2-0045-B155-9582ED9654CB}" dt="2024-02-05T10:49:51.843" v="0" actId="2696"/>
        <pc:sldMkLst>
          <pc:docMk/>
          <pc:sldMk cId="1976438620" sldId="5672"/>
        </pc:sldMkLst>
      </pc:sldChg>
      <pc:sldChg chg="del">
        <pc:chgData name="Eloise Swets-Tervoort" userId="35eab005-bac2-4af7-8869-8776581da992" providerId="ADAL" clId="{5B67EA15-D7A2-0045-B155-9582ED9654CB}" dt="2024-02-05T10:49:51.843" v="0" actId="2696"/>
        <pc:sldMkLst>
          <pc:docMk/>
          <pc:sldMk cId="2081330034" sldId="5673"/>
        </pc:sldMkLst>
      </pc:sldChg>
      <pc:sldChg chg="del">
        <pc:chgData name="Eloise Swets-Tervoort" userId="35eab005-bac2-4af7-8869-8776581da992" providerId="ADAL" clId="{5B67EA15-D7A2-0045-B155-9582ED9654CB}" dt="2024-02-05T10:49:51.843" v="0" actId="2696"/>
        <pc:sldMkLst>
          <pc:docMk/>
          <pc:sldMk cId="4292315269" sldId="5674"/>
        </pc:sldMkLst>
      </pc:sldChg>
      <pc:sldChg chg="del">
        <pc:chgData name="Eloise Swets-Tervoort" userId="35eab005-bac2-4af7-8869-8776581da992" providerId="ADAL" clId="{5B67EA15-D7A2-0045-B155-9582ED9654CB}" dt="2024-02-05T10:49:51.843" v="0" actId="2696"/>
        <pc:sldMkLst>
          <pc:docMk/>
          <pc:sldMk cId="1336464839" sldId="5675"/>
        </pc:sldMkLst>
      </pc:sldChg>
      <pc:sldChg chg="del">
        <pc:chgData name="Eloise Swets-Tervoort" userId="35eab005-bac2-4af7-8869-8776581da992" providerId="ADAL" clId="{5B67EA15-D7A2-0045-B155-9582ED9654CB}" dt="2024-02-05T10:49:51.843" v="0" actId="2696"/>
        <pc:sldMkLst>
          <pc:docMk/>
          <pc:sldMk cId="881744049" sldId="5677"/>
        </pc:sldMkLst>
      </pc:sldChg>
      <pc:sldChg chg="del">
        <pc:chgData name="Eloise Swets-Tervoort" userId="35eab005-bac2-4af7-8869-8776581da992" providerId="ADAL" clId="{5B67EA15-D7A2-0045-B155-9582ED9654CB}" dt="2024-02-05T10:49:51.843" v="0" actId="2696"/>
        <pc:sldMkLst>
          <pc:docMk/>
          <pc:sldMk cId="3393920149" sldId="5678"/>
        </pc:sldMkLst>
      </pc:sldChg>
      <pc:sldChg chg="del">
        <pc:chgData name="Eloise Swets-Tervoort" userId="35eab005-bac2-4af7-8869-8776581da992" providerId="ADAL" clId="{5B67EA15-D7A2-0045-B155-9582ED9654CB}" dt="2024-02-05T10:49:51.843" v="0" actId="2696"/>
        <pc:sldMkLst>
          <pc:docMk/>
          <pc:sldMk cId="719394387" sldId="5680"/>
        </pc:sldMkLst>
      </pc:sldChg>
      <pc:sldChg chg="del">
        <pc:chgData name="Eloise Swets-Tervoort" userId="35eab005-bac2-4af7-8869-8776581da992" providerId="ADAL" clId="{5B67EA15-D7A2-0045-B155-9582ED9654CB}" dt="2024-02-05T10:49:51.843" v="0" actId="2696"/>
        <pc:sldMkLst>
          <pc:docMk/>
          <pc:sldMk cId="1308402471" sldId="5685"/>
        </pc:sldMkLst>
      </pc:sldChg>
      <pc:sldChg chg="del">
        <pc:chgData name="Eloise Swets-Tervoort" userId="35eab005-bac2-4af7-8869-8776581da992" providerId="ADAL" clId="{5B67EA15-D7A2-0045-B155-9582ED9654CB}" dt="2024-02-05T10:49:51.843" v="0" actId="2696"/>
        <pc:sldMkLst>
          <pc:docMk/>
          <pc:sldMk cId="191598994" sldId="5686"/>
        </pc:sldMkLst>
      </pc:sldChg>
      <pc:sldChg chg="del">
        <pc:chgData name="Eloise Swets-Tervoort" userId="35eab005-bac2-4af7-8869-8776581da992" providerId="ADAL" clId="{5B67EA15-D7A2-0045-B155-9582ED9654CB}" dt="2024-02-05T10:49:51.843" v="0" actId="2696"/>
        <pc:sldMkLst>
          <pc:docMk/>
          <pc:sldMk cId="4155787413" sldId="5687"/>
        </pc:sldMkLst>
      </pc:sldChg>
      <pc:sldMasterChg chg="delSldLayout">
        <pc:chgData name="Eloise Swets-Tervoort" userId="35eab005-bac2-4af7-8869-8776581da992" providerId="ADAL" clId="{5B67EA15-D7A2-0045-B155-9582ED9654CB}" dt="2024-02-05T10:49:51.843" v="0" actId="2696"/>
        <pc:sldMasterMkLst>
          <pc:docMk/>
          <pc:sldMasterMk cId="1888216616" sldId="2147483704"/>
        </pc:sldMasterMkLst>
        <pc:sldLayoutChg chg="del">
          <pc:chgData name="Eloise Swets-Tervoort" userId="35eab005-bac2-4af7-8869-8776581da992" providerId="ADAL" clId="{5B67EA15-D7A2-0045-B155-9582ED9654CB}" dt="2024-02-05T10:49:51.843" v="0" actId="2696"/>
          <pc:sldLayoutMkLst>
            <pc:docMk/>
            <pc:sldMasterMk cId="1888216616" sldId="2147483704"/>
            <pc:sldLayoutMk cId="2975849076" sldId="21474839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05-02-2024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05/02/2024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dirty="0">
                <a:latin typeface="Calibri"/>
                <a:ea typeface="Calibri" panose="020F0502020204030204" pitchFamily="34" charset="0"/>
                <a:cs typeface="Calibri"/>
              </a:rPr>
              <a:t>Instructie</a:t>
            </a:r>
            <a:endParaRPr lang="nl-NL" sz="1800" dirty="0">
              <a:latin typeface="Calibri"/>
              <a:ea typeface="Calibri" panose="020F0502020204030204" pitchFamily="34" charset="0"/>
              <a:cs typeface="Times New Roman" panose="02020603050405020304" pitchFamily="18" charset="0"/>
            </a:endParaRPr>
          </a:p>
          <a:p>
            <a:pPr>
              <a:defRPr/>
            </a:pPr>
            <a:r>
              <a:rPr lang="nl-NL" sz="1800" dirty="0">
                <a:latin typeface="Calibri"/>
                <a:ea typeface="Calibri" panose="020F0502020204030204" pitchFamily="34" charset="0"/>
                <a:cs typeface="Calibri"/>
              </a:rPr>
              <a:t>Op </a:t>
            </a:r>
            <a:r>
              <a:rPr lang="nl-NL" sz="1800" dirty="0">
                <a:effectLst/>
                <a:latin typeface="Calibri"/>
                <a:ea typeface="Calibri" panose="020F0502020204030204" pitchFamily="34" charset="0"/>
                <a:cs typeface="Calibri"/>
              </a:rPr>
              <a:t>donderdag 23 mei zal er een professor een les komen verzorgen in de klas. Voordat </a:t>
            </a:r>
            <a:r>
              <a:rPr lang="nl-NL" sz="1800" dirty="0">
                <a:latin typeface="Calibri"/>
                <a:ea typeface="Calibri" panose="020F0502020204030204" pitchFamily="34" charset="0"/>
                <a:cs typeface="Calibri"/>
              </a:rPr>
              <a:t>de professor komt,</a:t>
            </a:r>
            <a:r>
              <a:rPr lang="nl-NL" sz="1800" dirty="0">
                <a:effectLst/>
                <a:latin typeface="Calibri"/>
                <a:ea typeface="Calibri" panose="020F0502020204030204" pitchFamily="34" charset="0"/>
                <a:cs typeface="Calibri"/>
              </a:rPr>
              <a:t> </a:t>
            </a:r>
            <a:r>
              <a:rPr lang="nl-NL" sz="1800" dirty="0">
                <a:latin typeface="Calibri"/>
                <a:ea typeface="Calibri" panose="020F0502020204030204" pitchFamily="34" charset="0"/>
                <a:cs typeface="Calibri"/>
              </a:rPr>
              <a:t>gaan we 6 opdrachten (zogenoemde </a:t>
            </a:r>
            <a:r>
              <a:rPr lang="nl-NL" sz="1800" dirty="0" err="1">
                <a:latin typeface="Calibri"/>
                <a:ea typeface="Calibri" panose="020F0502020204030204" pitchFamily="34" charset="0"/>
                <a:cs typeface="Calibri"/>
              </a:rPr>
              <a:t>quests</a:t>
            </a:r>
            <a:r>
              <a:rPr lang="nl-NL" sz="1800" dirty="0">
                <a:latin typeface="Calibri"/>
                <a:ea typeface="Calibri" panose="020F0502020204030204" pitchFamily="34" charset="0"/>
                <a:cs typeface="Calibri"/>
              </a:rPr>
              <a:t>) doen om</a:t>
            </a:r>
            <a:r>
              <a:rPr lang="nl-NL" sz="1800" dirty="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dirty="0" err="1">
                <a:effectLst/>
                <a:latin typeface="Calibri"/>
                <a:ea typeface="Calibri" panose="020F0502020204030204" pitchFamily="34" charset="0"/>
                <a:cs typeface="Calibri"/>
              </a:rPr>
              <a:t>quest</a:t>
            </a:r>
            <a:r>
              <a:rPr lang="nl-NL" sz="1800" dirty="0">
                <a:effectLst/>
                <a:latin typeface="Calibri"/>
                <a:ea typeface="Calibri" panose="020F0502020204030204" pitchFamily="34" charset="0"/>
                <a:cs typeface="Calibri"/>
              </a:rPr>
              <a:t> krijgen we een hint, zodat we stukje bij beetje kunnen ontdekken wie onze klas gaat bezoeken.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dirty="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sociale en gedragswetenschappen! </a:t>
            </a:r>
            <a:r>
              <a:rPr lang="nl-NL" sz="1800" dirty="0">
                <a:effectLst/>
                <a:latin typeface="Calibri" panose="020F0502020204030204" pitchFamily="34" charset="0"/>
                <a:ea typeface="Calibri" panose="020F0502020204030204" pitchFamily="34" charset="0"/>
                <a:cs typeface="Times New Roman" panose="02020603050405020304" pitchFamily="18" charset="0"/>
              </a:rPr>
              <a:t>Deze faculteit doet vanuit veel verschillende, sociale invalshoeken onderzoek waarbij het vooral belangrijk wordt gevonden dat de maatschappij er van kan leren of zelfs beter van wordt. </a:t>
            </a:r>
          </a:p>
          <a:p>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800" dirty="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stellingen specifiek behorend bij de faculteit van de professor die bij jullie in de klas zal komen gedeeld</a:t>
            </a:r>
            <a:r>
              <a:rPr lang="nl-NL" sz="1400" dirty="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de leerlingen dat de stelling klopt, mogen ze de baret op zetten. Denken ze dat het niet waar is, houden ze de baret vast. Neem tussendoor ook de tijd om kort het antwoord te bespreken. Zitten er verrassende antwoorden bij? Waar zijn leerlingen verbaasd over of verder nieuwsgierig naar?</a:t>
            </a:r>
          </a:p>
          <a:p>
            <a:endParaRPr lang="nl-NL" sz="1400" dirty="0">
              <a:effectLst/>
              <a:latin typeface="Calibri" panose="020F0502020204030204" pitchFamily="34" charset="0"/>
              <a:cs typeface="Times New Roman" panose="02020603050405020304" pitchFamily="18" charset="0"/>
            </a:endParaRPr>
          </a:p>
          <a:p>
            <a:r>
              <a:rPr lang="nl-NL" sz="1400" dirty="0">
                <a:effectLst/>
                <a:latin typeface="Calibri" panose="020F0502020204030204" pitchFamily="34" charset="0"/>
                <a:cs typeface="Times New Roman" panose="02020603050405020304" pitchFamily="18" charset="0"/>
              </a:rPr>
              <a:t>Algemene vragen in de quiz:</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professor is expert in een bepaald onderwerp</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de belangrijkste reden dat je professor wordt in Nederland, is omdat jij de expert bent binnen een bepaald onderzoeksgebied. Vaak leidt de professor dan ook een eigen onderzoeksteam met verschillende andere docenten en onderzoekers (in opleiding). Door onderzoek te doen, helpt de professor een belangrijke bijdrage te leveren aan een betere wereld door het verkrijgen van nieuwe kennis.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is vooral bezig met onderzoek doen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Naast onderzoek doen, voeren professoren vaak nog veel meer taken uit. Zo geven zij les op de universiteit, begeleiden ze onderzoeken van studerende mensen en voeren vaak ook managementtaken uit</a:t>
            </a:r>
            <a:endParaRPr lang="nl-NL" sz="1800" dirty="0"/>
          </a:p>
          <a:p>
            <a:endParaRPr lang="nl-NL" dirty="0"/>
          </a:p>
          <a:p>
            <a:r>
              <a:rPr lang="nl-NL" dirty="0"/>
              <a:t>Stellingen bij de faculteit sociale en gedragswetenschappen:</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In een vreemde taal denken, helpt bij het nemen van beslissingen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Volgens onderzoekers van de universiteit van Chicago heeft denken in een andere taal dan je moedertaal invloed op het nemen van beslissingen. Emoties zijn gekoppeld aan denken in je moedertaal, terwijl dat bij een vreemde taal minder is. Om die reden word je dus minder beïnvloed door je emoties en lukt het een logischere beslissingen te nemen.</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Emoties als blijdschap, boosheid en verdriet zien er voor alle mensen wereldwijd hetzelfde uit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bestaan zeven basisemoties: woede, verdriet, vrees, schaamte, verbazing, walging en blijdschap. Wanneer mensen deze emoties ervaren en hoe dit eruit ziet, kan voor ieder mens anders zijn. Ook kan dit verbonden zijn aan cultuur. Zo is de Japanse of de Oostenrijkse cultuur bijvoorbeeld een neutrale cultuur te noemen, hier tonen mensen hun emoties over het algemeen liever niet.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Wanneer mensen iets nieuws leren, worden nieuwe verbindingen in de hersenen gemaakt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Wanneer je iets nieuws leert, worden verbindingen in de hersenen gemaakt of versterkt. Als die verbindingen (langere tijd) niet gebruikt worden, worden die verbindingen steeds zwakker.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Tegen jezelf praten zorgt voor een betere concentratie en betere herinnering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Tegen jezelf praten is gezond, zo werd in een recent uitgevoerd experiment aangetoond. Wanneer proefpersonen instructies hardop voorlazen in plaats van zacht (in zichzelf) dan zorgde dit ervoor dat ze zich beter konden concentreren en beter presteerden. Dat kwam doordat de instructies beter in het geheugen werden opgeslagen, waardoor zij zich later beter herinnerden wat er stond</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kleuter is slimmer dan een kraai</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zijn verschillende onderzoeken gedaan naar de intelligentie van kraaien, waaruit blijkt dat deze dieren jonge kinderen kunnen evenaren, of zelfs overtreffen, in het oplossen van problemen.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22419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Na afloop van de quiz volgt een kringgesprek waarbij alle leerlingen de baret op mogen zetten. Stel vragen als: </a:t>
            </a:r>
          </a:p>
          <a:p>
            <a:pPr marL="171450" indent="-171450">
              <a:buFont typeface="Arial" panose="020B0604020202020204" pitchFamily="34" charset="0"/>
              <a:buChar char="•"/>
            </a:pPr>
            <a:r>
              <a:rPr lang="nl-NL" dirty="0"/>
              <a:t>Wat ben je nu nieuw te weten gekomen? </a:t>
            </a:r>
          </a:p>
          <a:p>
            <a:pPr marL="171450" indent="-171450">
              <a:buFont typeface="Arial" panose="020B0604020202020204" pitchFamily="34" charset="0"/>
              <a:buChar char="•"/>
            </a:pPr>
            <a:r>
              <a:rPr lang="nl-NL" dirty="0"/>
              <a:t>Waar zou jij professor in willen zijn? </a:t>
            </a:r>
          </a:p>
          <a:p>
            <a:pPr marL="171450" indent="-171450">
              <a:buFont typeface="Arial" panose="020B0604020202020204" pitchFamily="34" charset="0"/>
              <a:buChar char="•"/>
            </a:pPr>
            <a:r>
              <a:rPr lang="nl-NL" dirty="0"/>
              <a:t>Lijkt het je leuk om professor te zijn? </a:t>
            </a:r>
          </a:p>
          <a:p>
            <a:pPr marL="171450" indent="-171450">
              <a:buFont typeface="Arial" panose="020B0604020202020204" pitchFamily="34" charset="0"/>
              <a:buChar char="•"/>
            </a:pPr>
            <a:r>
              <a:rPr lang="nl-NL" dirty="0"/>
              <a:t>Welke nieuwsgierige vragen zou jij nu al voor de professor kunnen bedenken die binnenkort langskomt? </a:t>
            </a:r>
          </a:p>
          <a:p>
            <a:pPr marL="171450" indent="-171450">
              <a:buFont typeface="Arial" panose="020B0604020202020204" pitchFamily="34" charset="0"/>
              <a:buChar char="•"/>
            </a:pPr>
            <a:r>
              <a:rPr lang="nl-NL" dirty="0"/>
              <a:t>Wat ben je nieuw te weten gekomen over de faculteit waar de professor bij hoort? </a:t>
            </a:r>
          </a:p>
          <a:p>
            <a:endParaRPr lang="nl-NL" dirty="0"/>
          </a:p>
          <a:p>
            <a:r>
              <a:rPr lang="nl-NL" dirty="0"/>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tweede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onderzoek opzetten centraal.</a:t>
            </a:r>
          </a:p>
          <a:p>
            <a:r>
              <a:rPr lang="nl-NL" dirty="0"/>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klas gaat vandaag interviewvragen opstellen om aan de professor te kunnen stellen tijdens het bezoek. </a:t>
            </a:r>
          </a:p>
          <a:p>
            <a:r>
              <a:rPr lang="nl-NL" b="0" dirty="0"/>
              <a:t>B</a:t>
            </a:r>
            <a:r>
              <a:rPr lang="nl-NL" dirty="0"/>
              <a:t>espreek voordat ze aan de slag gaan met het opstellen van de vragen wat de eigenschappen van een goede interviewvraag zijn: </a:t>
            </a:r>
          </a:p>
          <a:p>
            <a:pPr marL="171450" indent="-171450">
              <a:buFont typeface="Arial" panose="020B0604020202020204" pitchFamily="34" charset="0"/>
              <a:buChar char="•"/>
            </a:pPr>
            <a:r>
              <a:rPr lang="nl-NL" dirty="0"/>
              <a:t>het is een open vraag</a:t>
            </a:r>
          </a:p>
          <a:p>
            <a:pPr marL="171450" indent="-171450">
              <a:buFont typeface="Arial" panose="020B0604020202020204" pitchFamily="34" charset="0"/>
              <a:buChar char="•"/>
            </a:pPr>
            <a:r>
              <a:rPr lang="nl-NL" dirty="0"/>
              <a:t>dit is een vraag die de geïnterviewde ook wil en kan beantwoorden</a:t>
            </a:r>
          </a:p>
          <a:p>
            <a:pPr marL="171450" indent="-171450">
              <a:buFont typeface="Arial" panose="020B0604020202020204" pitchFamily="34" charset="0"/>
              <a:buChar char="•"/>
            </a:pPr>
            <a:r>
              <a:rPr lang="nl-NL" dirty="0"/>
              <a:t>de vraag is niet te lang</a:t>
            </a:r>
          </a:p>
          <a:p>
            <a:endParaRPr lang="nl-NL" dirty="0"/>
          </a:p>
          <a:p>
            <a:r>
              <a:rPr lang="nl-NL" dirty="0"/>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dirty="0"/>
          </a:p>
          <a:p>
            <a:r>
              <a:rPr lang="nl-NL" dirty="0"/>
              <a:t>Aan jou de keuze of dat je de opgestelde vragen op een fysieke muur in de klas wil laten plakken of dat je een </a:t>
            </a:r>
            <a:r>
              <a:rPr lang="nl-NL" dirty="0" err="1"/>
              <a:t>Padlet</a:t>
            </a:r>
            <a:r>
              <a:rPr lang="nl-NL" dirty="0"/>
              <a:t>-omgeving wilt gebruiken om de vragen te laten noteren.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dirty="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dirty="0"/>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derde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dirty="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dirty="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Nicole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Rocher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dirty="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4 jaar studeren op de universiteit gaat een professor promoveren. Dat betekent dat ze vier jaar onderzoek doen naar een bepaald thema. Na je promotie ga je nog verder zelfstandig onderzoek doen (dat noemen we een post </a:t>
            </a:r>
            <a:r>
              <a:rPr lang="nl-NL" dirty="0" err="1"/>
              <a:t>doc</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Bespreek </a:t>
            </a:r>
            <a:r>
              <a:rPr lang="nl-NL" sz="1800" i="0" dirty="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dirty="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dirty="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dirty="0"/>
              <a:t>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quest mag de eerste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i="1" dirty="0"/>
              <a:t>Haal de voorkennis van de eerste quest op. </a:t>
            </a:r>
          </a:p>
          <a:p>
            <a:r>
              <a:rPr lang="nl-NL" dirty="0"/>
              <a:t>Wat weet je nog van de vorige keer? Wie kan er vertellen wat een universiteit is? En wie daar werkt? Professoren kunnen, naast lesgeven, heel interessant onderzoek doen. </a:t>
            </a:r>
          </a:p>
          <a:p>
            <a:endParaRPr lang="nl-NL" dirty="0"/>
          </a:p>
          <a:p>
            <a:r>
              <a:rPr lang="nl-NL" dirty="0"/>
              <a:t>Voorbeelden van onderzoek dat ook echt is uitgevoerd: </a:t>
            </a:r>
          </a:p>
          <a:p>
            <a:pPr marL="171450" indent="-171450">
              <a:buFont typeface="Arial" panose="020B0604020202020204" pitchFamily="34" charset="0"/>
              <a:buChar char="•"/>
            </a:pPr>
            <a:r>
              <a:rPr lang="nl-NL" dirty="0"/>
              <a:t>verandering van het bos als er wolven komen wonen</a:t>
            </a:r>
          </a:p>
          <a:p>
            <a:pPr marL="171450" indent="-171450">
              <a:buFont typeface="Arial" panose="020B0604020202020204" pitchFamily="34" charset="0"/>
              <a:buChar char="•"/>
            </a:pPr>
            <a:r>
              <a:rPr lang="nl-NL" dirty="0"/>
              <a:t>zien of iemand liegt, met elektrische stroom je hersenen verbeteren</a:t>
            </a:r>
          </a:p>
          <a:p>
            <a:pPr marL="171450" indent="-171450">
              <a:buFont typeface="Arial" panose="020B0604020202020204" pitchFamily="34" charset="0"/>
              <a:buChar char="•"/>
            </a:pPr>
            <a:r>
              <a:rPr lang="nl-NL" dirty="0"/>
              <a:t>gamen om dingen beter te onthouden</a:t>
            </a:r>
          </a:p>
          <a:p>
            <a:pPr marL="171450" indent="-171450">
              <a:buFont typeface="Arial" panose="020B0604020202020204" pitchFamily="34" charset="0"/>
              <a:buChar char="•"/>
            </a:pPr>
            <a:r>
              <a:rPr lang="nl-NL" dirty="0"/>
              <a:t>luisteren naar de geluiden van de oerknal aan de achterkant van de maan</a:t>
            </a:r>
          </a:p>
          <a:p>
            <a:pPr marL="171450" indent="-171450">
              <a:buFont typeface="Arial" panose="020B0604020202020204" pitchFamily="34" charset="0"/>
              <a:buChar char="•"/>
            </a:pPr>
            <a:r>
              <a:rPr lang="nl-NL" dirty="0"/>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De leerlingen mogen ook zo’n baret maken. Als iedereen dat heeft gedaan, start de quiz op de volgende slide.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err="1"/>
              <a:t>SUBTITel</a:t>
            </a:r>
            <a:endParaRPr lang="nl-NL" dirty="0"/>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dirty="0"/>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dirty="0"/>
              <a:t>Selecteer dit kader, ga naar </a:t>
            </a:r>
            <a:br>
              <a:rPr lang="nl-NL" dirty="0"/>
            </a:br>
            <a:r>
              <a:rPr lang="nl-NL" dirty="0"/>
              <a:t>de tab ‘Slidebuilder’, klik op</a:t>
            </a:r>
            <a:br>
              <a:rPr lang="nl-NL" dirty="0"/>
            </a:br>
            <a:r>
              <a:rPr lang="nl-NL" dirty="0"/>
              <a:t>‘Afbeeldingen’, selecteer de</a:t>
            </a:r>
            <a:br>
              <a:rPr lang="nl-NL" dirty="0"/>
            </a:br>
            <a:r>
              <a:rPr lang="nl-NL" dirty="0"/>
              <a:t>gewenste afbeelding </a:t>
            </a:r>
            <a:br>
              <a:rPr lang="nl-NL" dirty="0"/>
            </a:br>
            <a:r>
              <a:rPr lang="nl-NL" dirty="0"/>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2/5/24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endParaRPr lang="nl-NL" sz="1000" b="0" cap="all" spc="50" baseline="0" dirty="0">
              <a:solidFill>
                <a:schemeClr val="tx1"/>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s://inventculture.eu/news/" TargetMode="Externa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24.jpg"/><Relationship Id="rId7" Type="http://schemas.openxmlformats.org/officeDocument/2006/relationships/image" Target="../media/image26.jpg"/><Relationship Id="rId12"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slide" Target="slide9.xml"/><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1</a:t>
            </a:r>
            <a:endParaRPr lang="nl-NL" dirty="0"/>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dirty="0" err="1"/>
              <a:t>Filmpje</a:t>
            </a:r>
            <a:r>
              <a:rPr lang="en-US" sz="6000" dirty="0"/>
              <a:t> </a:t>
            </a:r>
            <a:r>
              <a:rPr lang="en-US" sz="6000" dirty="0" err="1"/>
              <a:t>baret</a:t>
            </a:r>
            <a:endParaRPr sz="6000" dirty="0"/>
          </a:p>
        </p:txBody>
      </p:sp>
      <p:pic>
        <p:nvPicPr>
          <p:cNvPr id="3" name="Online Media 2" title="Meet the Professor - Baret knutselen">
            <a:hlinkClick r:id="" action="ppaction://media"/>
            <a:extLst>
              <a:ext uri="{FF2B5EF4-FFF2-40B4-BE49-F238E27FC236}">
                <a16:creationId xmlns:a16="http://schemas.microsoft.com/office/drawing/2014/main" id="{8FB971F8-2BB8-3AA8-D27E-CE066646F100}"/>
              </a:ext>
            </a:extLst>
          </p:cNvPr>
          <p:cNvPicPr>
            <a:picLocks noRot="1" noChangeAspect="1"/>
          </p:cNvPicPr>
          <p:nvPr>
            <a:videoFile r:link="rId1"/>
          </p:nvPr>
        </p:nvPicPr>
        <p:blipFill>
          <a:blip r:embed="rId4"/>
          <a:stretch>
            <a:fillRect/>
          </a:stretch>
        </p:blipFill>
        <p:spPr>
          <a:xfrm>
            <a:off x="1800769" y="1570579"/>
            <a:ext cx="8590462" cy="4853611"/>
          </a:xfrm>
          <a:prstGeom prst="rect">
            <a:avLst/>
          </a:prstGeom>
        </p:spPr>
      </p:pic>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dirty="0">
                <a:solidFill>
                  <a:schemeClr val="tx1"/>
                </a:solidFill>
                <a:effectLst/>
                <a:latin typeface="Arial" panose="020B0604020202020204" pitchFamily="34" charset="0"/>
                <a:cs typeface="Arial" panose="020B0604020202020204" pitchFamily="34" charset="0"/>
              </a:rPr>
              <a:t>Quiz</a:t>
            </a:r>
            <a:br>
              <a:rPr lang="nl-NL" sz="3400" b="1" dirty="0">
                <a:solidFill>
                  <a:schemeClr val="tx1"/>
                </a:solidFill>
                <a:effectLst/>
                <a:latin typeface="Arial" panose="020B0604020202020204" pitchFamily="34" charset="0"/>
                <a:cs typeface="Arial" panose="020B0604020202020204" pitchFamily="34" charset="0"/>
              </a:rPr>
            </a:br>
            <a:br>
              <a:rPr lang="nl-NL" sz="3400" b="1" dirty="0">
                <a:solidFill>
                  <a:schemeClr val="tx1"/>
                </a:solidFill>
                <a:effectLst/>
                <a:latin typeface="Arial" panose="020B0604020202020204" pitchFamily="34" charset="0"/>
                <a:cs typeface="Arial" panose="020B0604020202020204" pitchFamily="34" charset="0"/>
              </a:rPr>
            </a:br>
            <a:endParaRPr lang="nl-NL" dirty="0">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dirty="0">
                <a:latin typeface="Arial" panose="020B0604020202020204" pitchFamily="34" charset="0"/>
                <a:cs typeface="Arial" panose="020B0604020202020204" pitchFamily="34" charset="0"/>
              </a:rPr>
              <a:t>5</a:t>
            </a:r>
            <a:r>
              <a:rPr lang="nl-NL" sz="1400" b="1" dirty="0">
                <a:effectLst/>
                <a:latin typeface="Arial" panose="020B0604020202020204" pitchFamily="34" charset="0"/>
                <a:cs typeface="Arial" panose="020B0604020202020204" pitchFamily="34" charset="0"/>
              </a:rPr>
              <a:t>. Een professor is vooral bezig met onderzoek doen </a:t>
            </a:r>
            <a:endParaRPr lang="nl-NL" sz="1400" dirty="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chemeClr val="tx1"/>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 Een professor is expert in een </a:t>
            </a:r>
            <a:r>
              <a:rPr lang="nl-NL" sz="1400" b="1">
                <a:latin typeface="Arial" panose="020B0604020202020204" pitchFamily="34" charset="0"/>
                <a:cs typeface="Arial" panose="020B0604020202020204" pitchFamily="34" charset="0"/>
              </a:rPr>
              <a:t>bepaald onderwerp</a:t>
            </a:r>
            <a:endParaRPr lang="nl-NL" sz="1400" dirty="0">
              <a:effectLst/>
              <a:latin typeface="Arial" panose="020B0604020202020204" pitchFamily="34" charset="0"/>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3</a:t>
            </a:r>
            <a:r>
              <a:rPr lang="nl-NL" sz="1400" b="1" dirty="0">
                <a:effectLst/>
                <a:latin typeface="Arial" panose="020B0604020202020204" pitchFamily="34" charset="0"/>
                <a:cs typeface="Arial" panose="020B0604020202020204" pitchFamily="34" charset="0"/>
              </a:rPr>
              <a:t>. Onderzoek dat een professor doet, moet vooral duidelijk zijn voor de professor zelf  </a:t>
            </a:r>
            <a:endParaRPr lang="nl-NL" sz="1400" dirty="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2</a:t>
            </a:r>
            <a:r>
              <a:rPr lang="nl-NL" sz="1400" b="1" dirty="0">
                <a:effectLst/>
                <a:latin typeface="Arial" panose="020B0604020202020204" pitchFamily="34" charset="0"/>
                <a:cs typeface="Arial" panose="020B0604020202020204" pitchFamily="34" charset="0"/>
              </a:rPr>
              <a:t>. Een professor heeft</a:t>
            </a:r>
            <a:r>
              <a:rPr lang="nl-NL" sz="1400" b="1" dirty="0">
                <a:latin typeface="Arial" panose="020B0604020202020204" pitchFamily="34" charset="0"/>
                <a:cs typeface="Arial" panose="020B0604020202020204" pitchFamily="34" charset="0"/>
              </a:rPr>
              <a:t> standaard een baret op en toga aan op de universiteit</a:t>
            </a:r>
            <a:endParaRPr lang="nl-NL" sz="1400" dirty="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4</a:t>
            </a:r>
            <a:r>
              <a:rPr lang="nl-NL" sz="1400" b="1" dirty="0">
                <a:effectLst/>
                <a:latin typeface="Arial" panose="020B0604020202020204" pitchFamily="34" charset="0"/>
                <a:cs typeface="Arial" panose="020B0604020202020204" pitchFamily="34" charset="0"/>
              </a:rPr>
              <a:t>. Het is belangrijk voor een professor om goed Engels te spreken </a:t>
            </a:r>
            <a:endParaRPr lang="nl-NL" sz="1400" dirty="0">
              <a:effectLst/>
              <a:latin typeface="Arial" panose="020B0604020202020204" pitchFamily="34" charset="0"/>
              <a:cs typeface="Arial" panose="020B0604020202020204" pitchFamily="34" charset="0"/>
            </a:endParaRPr>
          </a:p>
        </p:txBody>
      </p:sp>
      <p:sp>
        <p:nvSpPr>
          <p:cNvPr id="11" name="Tekstvak 12">
            <a:extLst>
              <a:ext uri="{FF2B5EF4-FFF2-40B4-BE49-F238E27FC236}">
                <a16:creationId xmlns:a16="http://schemas.microsoft.com/office/drawing/2014/main" id="{F7170FD3-DE8F-4AF7-86AA-E82769F28942}"/>
              </a:ext>
            </a:extLst>
          </p:cNvPr>
          <p:cNvSpPr txBox="1"/>
          <p:nvPr/>
        </p:nvSpPr>
        <p:spPr>
          <a:xfrm>
            <a:off x="434898" y="3224935"/>
            <a:ext cx="6594552"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6. In een vreemde taal denken, helpt bij het nemen van beslissingen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9" name="Tekstvak 12">
            <a:extLst>
              <a:ext uri="{FF2B5EF4-FFF2-40B4-BE49-F238E27FC236}">
                <a16:creationId xmlns:a16="http://schemas.microsoft.com/office/drawing/2014/main" id="{C9D8AF61-FA89-9CA2-4273-32DECFB0F46D}"/>
              </a:ext>
            </a:extLst>
          </p:cNvPr>
          <p:cNvSpPr txBox="1"/>
          <p:nvPr/>
        </p:nvSpPr>
        <p:spPr>
          <a:xfrm>
            <a:off x="447009" y="3596076"/>
            <a:ext cx="10626727"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7. Emoties als blijdschap, boosheid en verdriet wordt door iedereen hetzelfde ervaren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20" name="Tekstvak 12">
            <a:extLst>
              <a:ext uri="{FF2B5EF4-FFF2-40B4-BE49-F238E27FC236}">
                <a16:creationId xmlns:a16="http://schemas.microsoft.com/office/drawing/2014/main" id="{91B02F15-8D4E-ABF9-F5DD-2AE9F372C2FE}"/>
              </a:ext>
            </a:extLst>
          </p:cNvPr>
          <p:cNvSpPr txBox="1"/>
          <p:nvPr/>
        </p:nvSpPr>
        <p:spPr>
          <a:xfrm>
            <a:off x="443394" y="3971762"/>
            <a:ext cx="9297932"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8. Wanneer mensen iets nieuws leren, worden nieuwe verbindingen in de hersenen gemaakt</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21" name="Tekstvak 12">
            <a:extLst>
              <a:ext uri="{FF2B5EF4-FFF2-40B4-BE49-F238E27FC236}">
                <a16:creationId xmlns:a16="http://schemas.microsoft.com/office/drawing/2014/main" id="{364EBFD6-A69A-0505-5494-011BC23AE696}"/>
              </a:ext>
            </a:extLst>
          </p:cNvPr>
          <p:cNvSpPr txBox="1"/>
          <p:nvPr/>
        </p:nvSpPr>
        <p:spPr>
          <a:xfrm>
            <a:off x="439777" y="4698861"/>
            <a:ext cx="4076406"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10. Een kleuter is slimmer dan een kraai</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22" name="Tekstvak 12">
            <a:extLst>
              <a:ext uri="{FF2B5EF4-FFF2-40B4-BE49-F238E27FC236}">
                <a16:creationId xmlns:a16="http://schemas.microsoft.com/office/drawing/2014/main" id="{7564E7DD-5913-BCC1-9057-0EA70A1C100A}"/>
              </a:ext>
            </a:extLst>
          </p:cNvPr>
          <p:cNvSpPr txBox="1"/>
          <p:nvPr/>
        </p:nvSpPr>
        <p:spPr>
          <a:xfrm>
            <a:off x="457457" y="4342582"/>
            <a:ext cx="997709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9. Tegen jezelf praten zorgt voor een betere concentratie en herinnering</a:t>
            </a:r>
            <a:endParaRPr lang="nl-NL"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56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11"/>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19"/>
                                        </p:tgtEl>
                                        <p:attrNameLst>
                                          <p:attrName>style.color</p:attrName>
                                        </p:attrNameLst>
                                      </p:cBhvr>
                                      <p:to>
                                        <a:srgbClr val="C00000"/>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20"/>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22"/>
                                        </p:tgtEl>
                                        <p:attrNameLst>
                                          <p:attrName>style.color</p:attrName>
                                        </p:attrNameLst>
                                      </p:cBhvr>
                                      <p:to>
                                        <a:schemeClr val="accent2"/>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21"/>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1" grpId="0"/>
      <p:bldP spid="11" grpId="1"/>
      <p:bldP spid="19" grpId="0"/>
      <p:bldP spid="19" grpId="1"/>
      <p:bldP spid="20" grpId="0"/>
      <p:bldP spid="20" grpId="1"/>
      <p:bldP spid="21" grpId="0"/>
      <p:bldP spid="21" grpId="1"/>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dirty="0" err="1"/>
              <a:t>Baret</a:t>
            </a:r>
            <a:endParaRPr lang="en-US" sz="4600" dirty="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Baret</a:t>
            </a:r>
            <a:r>
              <a:rPr lang="en-US" sz="6000" dirty="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3</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dirty="0"/>
              <a:t>Interview-</a:t>
            </a:r>
            <a:br>
              <a:rPr lang="nl-NL" sz="6000" dirty="0"/>
            </a:br>
            <a:br>
              <a:rPr lang="nl-NL" sz="6000" dirty="0"/>
            </a:br>
            <a:r>
              <a:rPr lang="nl-NL" sz="6000" dirty="0"/>
              <a:t>vragen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dirty="0">
                <a:solidFill>
                  <a:srgbClr val="0C8066"/>
                </a:solidFill>
                <a:latin typeface="+mj-lt"/>
              </a:rPr>
              <a:t>open </a:t>
            </a:r>
            <a:r>
              <a:rPr lang="en-US" dirty="0" err="1">
                <a:solidFill>
                  <a:srgbClr val="0C8066"/>
                </a:solidFill>
                <a:latin typeface="+mj-lt"/>
              </a:rPr>
              <a:t>vraag</a:t>
            </a:r>
            <a:endParaRPr lang="nl-NL" dirty="0">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dirty="0" err="1">
                <a:solidFill>
                  <a:srgbClr val="0C8066"/>
                </a:solidFill>
                <a:latin typeface="+mj-lt"/>
              </a:rPr>
              <a:t>antwoord</a:t>
            </a:r>
            <a:r>
              <a:rPr lang="en-US" dirty="0">
                <a:solidFill>
                  <a:srgbClr val="0C8066"/>
                </a:solidFill>
                <a:latin typeface="+mj-lt"/>
              </a:rPr>
              <a:t> </a:t>
            </a:r>
            <a:r>
              <a:rPr lang="en-US" dirty="0" err="1">
                <a:solidFill>
                  <a:srgbClr val="0C8066"/>
                </a:solidFill>
                <a:latin typeface="+mj-lt"/>
              </a:rPr>
              <a:t>mogelijk</a:t>
            </a:r>
            <a:endParaRPr lang="nl-NL" dirty="0">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dirty="0" err="1">
                <a:solidFill>
                  <a:srgbClr val="0C8066"/>
                </a:solidFill>
                <a:latin typeface="+mj-lt"/>
              </a:rPr>
              <a:t>niet</a:t>
            </a:r>
            <a:r>
              <a:rPr lang="en-US" dirty="0">
                <a:solidFill>
                  <a:srgbClr val="0C8066"/>
                </a:solidFill>
                <a:latin typeface="+mj-lt"/>
              </a:rPr>
              <a:t> </a:t>
            </a:r>
            <a:r>
              <a:rPr lang="en-US" dirty="0" err="1">
                <a:solidFill>
                  <a:srgbClr val="0C8066"/>
                </a:solidFill>
                <a:latin typeface="+mj-lt"/>
              </a:rPr>
              <a:t>te</a:t>
            </a:r>
            <a:r>
              <a:rPr lang="en-US" dirty="0">
                <a:solidFill>
                  <a:srgbClr val="0C8066"/>
                </a:solidFill>
                <a:latin typeface="+mj-lt"/>
              </a:rPr>
              <a:t> lang</a:t>
            </a:r>
            <a:endParaRPr lang="nl-NL" dirty="0">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dirty="0"/>
              <a:t>Vragenmuur</a:t>
            </a:r>
            <a:br>
              <a:rPr lang="nl-NL" sz="6000" dirty="0"/>
            </a:br>
            <a:br>
              <a:rPr lang="nl-NL" sz="6000" dirty="0"/>
            </a:br>
            <a:r>
              <a:rPr lang="nl-NL" sz="6000" dirty="0"/>
              <a:t>nabespreken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dirty="0"/>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dirty="0"/>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endParaRPr lang="da-DK" sz="800" dirty="0">
              <a:solidFill>
                <a:prstClr val="white"/>
              </a:solidFill>
              <a:latin typeface="Arial"/>
            </a:endParaRP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556" r="5556"/>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dirty="0"/>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endParaRPr lang="nl-NL" dirty="0"/>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dirty="0" err="1">
                <a:latin typeface="+mj-lt"/>
              </a:rPr>
              <a:t>Faculteiten</a:t>
            </a:r>
            <a:r>
              <a:rPr lang="en-US" sz="6000" dirty="0">
                <a:latin typeface="+mj-lt"/>
              </a:rPr>
              <a:t> </a:t>
            </a:r>
            <a:r>
              <a:rPr lang="en-US" sz="6000" dirty="0" err="1">
                <a:latin typeface="+mj-lt"/>
              </a:rPr>
              <a:t>en</a:t>
            </a:r>
            <a:r>
              <a:rPr lang="en-US" sz="6000" dirty="0">
                <a:latin typeface="+mj-lt"/>
              </a:rPr>
              <a:t> alumni</a:t>
            </a:r>
            <a:endParaRPr lang="nl-NL" sz="6000" dirty="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dirty="0"/>
              <a:t>Alumni</a:t>
            </a:r>
            <a:endParaRPr lang="nl-NL" dirty="0"/>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br>
              <a:rPr lang="en-US" sz="6000" dirty="0"/>
            </a:br>
            <a:br>
              <a:rPr lang="en-US" sz="6000" dirty="0"/>
            </a:br>
            <a:endParaRPr lang="nl-NL" sz="6000" dirty="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dirty="0">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a:alphaModFix/>
          </a:blip>
          <a:srcRect t="10377" r="-1" b="10377"/>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dirty="0">
                <a:solidFill>
                  <a:srgbClr val="FFFFFF"/>
                </a:solidFill>
              </a:rPr>
              <a:t>Professor </a:t>
            </a:r>
            <a:r>
              <a:rPr lang="en-US" sz="6000" dirty="0" err="1">
                <a:solidFill>
                  <a:srgbClr val="FFFFFF"/>
                </a:solidFill>
              </a:rPr>
              <a:t>worden</a:t>
            </a:r>
            <a:endParaRPr lang="en-US" sz="6000" dirty="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dirty="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Nieuwsgierige</a:t>
            </a:r>
            <a:r>
              <a:rPr lang="en-US" sz="6000" dirty="0">
                <a:solidFill>
                  <a:srgbClr val="FFFFFF"/>
                </a:solidFill>
              </a:rPr>
              <a:t> </a:t>
            </a:r>
            <a:r>
              <a:rPr lang="en-US" sz="6000" dirty="0" err="1">
                <a:solidFill>
                  <a:srgbClr val="FFFFFF"/>
                </a:solidFill>
              </a:rPr>
              <a:t>vraag</a:t>
            </a:r>
            <a:endParaRPr lang="en-US" sz="6000" dirty="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2</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dirty="0"/>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dirty="0" err="1"/>
              <a:t>Voorbeelden</a:t>
            </a:r>
            <a:r>
              <a:rPr lang="en-US" sz="6000" dirty="0"/>
              <a:t> </a:t>
            </a:r>
            <a:r>
              <a:rPr lang="en-US" sz="6000" dirty="0" err="1"/>
              <a:t>onderzoek</a:t>
            </a:r>
            <a:endParaRPr lang="nl-NL" sz="6000" dirty="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dirty="0" err="1">
                <a:solidFill>
                  <a:schemeClr val="bg1"/>
                </a:solidFill>
              </a:rPr>
              <a:t>Verandering</a:t>
            </a:r>
            <a:r>
              <a:rPr lang="en-US" sz="2000" dirty="0">
                <a:solidFill>
                  <a:schemeClr val="bg1"/>
                </a:solidFill>
              </a:rPr>
              <a:t> van het </a:t>
            </a:r>
            <a:r>
              <a:rPr lang="en-US" sz="2000" dirty="0" err="1">
                <a:solidFill>
                  <a:schemeClr val="bg1"/>
                </a:solidFill>
              </a:rPr>
              <a:t>bos</a:t>
            </a:r>
            <a:r>
              <a:rPr lang="en-US" sz="2000" dirty="0">
                <a:solidFill>
                  <a:schemeClr val="bg1"/>
                </a:solidFill>
              </a:rPr>
              <a:t> </a:t>
            </a:r>
            <a:r>
              <a:rPr lang="en-US" sz="2000" dirty="0" err="1">
                <a:solidFill>
                  <a:schemeClr val="bg1"/>
                </a:solidFill>
              </a:rPr>
              <a:t>als</a:t>
            </a:r>
            <a:r>
              <a:rPr lang="en-US" sz="2000" dirty="0">
                <a:solidFill>
                  <a:schemeClr val="bg1"/>
                </a:solidFill>
              </a:rPr>
              <a:t> er </a:t>
            </a:r>
            <a:r>
              <a:rPr lang="en-US" sz="2000" dirty="0" err="1">
                <a:solidFill>
                  <a:schemeClr val="bg1"/>
                </a:solidFill>
              </a:rPr>
              <a:t>wolven</a:t>
            </a:r>
            <a:r>
              <a:rPr lang="en-US" sz="2000" dirty="0">
                <a:solidFill>
                  <a:schemeClr val="bg1"/>
                </a:solidFill>
              </a:rPr>
              <a:t> </a:t>
            </a:r>
            <a:r>
              <a:rPr lang="en-US" sz="2000" dirty="0" err="1">
                <a:solidFill>
                  <a:schemeClr val="bg1"/>
                </a:solidFill>
              </a:rPr>
              <a:t>komen</a:t>
            </a:r>
            <a:r>
              <a:rPr lang="en-US" sz="2000" dirty="0">
                <a:solidFill>
                  <a:schemeClr val="bg1"/>
                </a:solidFill>
              </a:rPr>
              <a:t> </a:t>
            </a:r>
            <a:r>
              <a:rPr lang="en-US" sz="2000" dirty="0" err="1">
                <a:solidFill>
                  <a:schemeClr val="bg1"/>
                </a:solidFill>
              </a:rPr>
              <a:t>wonen</a:t>
            </a:r>
            <a:endParaRPr lang="nl-NL" sz="2000" dirty="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dirty="0" err="1">
                <a:solidFill>
                  <a:schemeClr val="bg1"/>
                </a:solidFill>
              </a:rPr>
              <a:t>Zien</a:t>
            </a:r>
            <a:r>
              <a:rPr lang="en-US" sz="2000" dirty="0">
                <a:solidFill>
                  <a:schemeClr val="bg1"/>
                </a:solidFill>
              </a:rPr>
              <a:t> of </a:t>
            </a:r>
            <a:r>
              <a:rPr lang="en-US" sz="2000" dirty="0" err="1">
                <a:solidFill>
                  <a:schemeClr val="bg1"/>
                </a:solidFill>
              </a:rPr>
              <a:t>iemand</a:t>
            </a:r>
            <a:r>
              <a:rPr lang="en-US" sz="2000" dirty="0">
                <a:solidFill>
                  <a:schemeClr val="bg1"/>
                </a:solidFill>
              </a:rPr>
              <a:t> </a:t>
            </a:r>
            <a:r>
              <a:rPr lang="en-US" sz="2000" dirty="0" err="1">
                <a:solidFill>
                  <a:schemeClr val="bg1"/>
                </a:solidFill>
              </a:rPr>
              <a:t>liegt</a:t>
            </a:r>
            <a:endParaRPr lang="nl-NL" sz="2000" dirty="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dirty="0">
                <a:solidFill>
                  <a:schemeClr val="bg1"/>
                </a:solidFill>
              </a:rPr>
              <a:t>Met </a:t>
            </a:r>
            <a:r>
              <a:rPr lang="en-US" sz="2000" dirty="0" err="1">
                <a:solidFill>
                  <a:schemeClr val="bg1"/>
                </a:solidFill>
              </a:rPr>
              <a:t>elektrische</a:t>
            </a:r>
            <a:r>
              <a:rPr lang="en-US" sz="2000" dirty="0">
                <a:solidFill>
                  <a:schemeClr val="bg1"/>
                </a:solidFill>
              </a:rPr>
              <a:t> </a:t>
            </a:r>
            <a:r>
              <a:rPr lang="en-US" sz="2000" dirty="0" err="1">
                <a:solidFill>
                  <a:schemeClr val="bg1"/>
                </a:solidFill>
              </a:rPr>
              <a:t>stroom</a:t>
            </a:r>
            <a:r>
              <a:rPr lang="en-US" sz="2000" dirty="0">
                <a:solidFill>
                  <a:schemeClr val="bg1"/>
                </a:solidFill>
              </a:rPr>
              <a:t> je </a:t>
            </a:r>
            <a:r>
              <a:rPr lang="en-US" sz="2000" dirty="0" err="1">
                <a:solidFill>
                  <a:schemeClr val="bg1"/>
                </a:solidFill>
              </a:rPr>
              <a:t>hersenen</a:t>
            </a:r>
            <a:r>
              <a:rPr lang="en-US" sz="2000" dirty="0">
                <a:solidFill>
                  <a:schemeClr val="bg1"/>
                </a:solidFill>
              </a:rPr>
              <a:t> </a:t>
            </a:r>
            <a:r>
              <a:rPr lang="en-US" sz="2000" dirty="0" err="1">
                <a:solidFill>
                  <a:schemeClr val="bg1"/>
                </a:solidFill>
              </a:rPr>
              <a:t>verbeteren</a:t>
            </a:r>
            <a:endParaRPr lang="nl-NL" sz="2000" dirty="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dirty="0" err="1">
                <a:solidFill>
                  <a:schemeClr val="bg1"/>
                </a:solidFill>
              </a:rPr>
              <a:t>Gamen</a:t>
            </a:r>
            <a:r>
              <a:rPr lang="en-US" sz="2000" dirty="0">
                <a:solidFill>
                  <a:schemeClr val="bg1"/>
                </a:solidFill>
              </a:rPr>
              <a:t> om </a:t>
            </a:r>
            <a:r>
              <a:rPr lang="en-US" sz="2000" dirty="0" err="1">
                <a:solidFill>
                  <a:schemeClr val="bg1"/>
                </a:solidFill>
              </a:rPr>
              <a:t>beter</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onthouden</a:t>
            </a:r>
            <a:endParaRPr lang="nl-NL" sz="2000" dirty="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dirty="0" err="1">
                <a:solidFill>
                  <a:schemeClr val="bg1"/>
                </a:solidFill>
              </a:rPr>
              <a:t>Luisteren</a:t>
            </a:r>
            <a:r>
              <a:rPr lang="en-US" sz="2000" dirty="0">
                <a:solidFill>
                  <a:schemeClr val="bg1"/>
                </a:solidFill>
              </a:rPr>
              <a:t> </a:t>
            </a:r>
            <a:r>
              <a:rPr lang="en-US" sz="2000" dirty="0" err="1">
                <a:solidFill>
                  <a:schemeClr val="bg1"/>
                </a:solidFill>
              </a:rPr>
              <a:t>naar</a:t>
            </a:r>
            <a:r>
              <a:rPr lang="en-US" sz="2000" dirty="0">
                <a:solidFill>
                  <a:schemeClr val="bg1"/>
                </a:solidFill>
              </a:rPr>
              <a:t> de </a:t>
            </a:r>
            <a:r>
              <a:rPr lang="en-US" sz="2000" dirty="0" err="1">
                <a:solidFill>
                  <a:schemeClr val="bg1"/>
                </a:solidFill>
              </a:rPr>
              <a:t>geluiden</a:t>
            </a:r>
            <a:r>
              <a:rPr lang="en-US" sz="2000" dirty="0">
                <a:solidFill>
                  <a:schemeClr val="bg1"/>
                </a:solidFill>
              </a:rPr>
              <a:t> van de </a:t>
            </a:r>
            <a:r>
              <a:rPr lang="en-US" sz="2000" dirty="0" err="1">
                <a:solidFill>
                  <a:schemeClr val="bg1"/>
                </a:solidFill>
              </a:rPr>
              <a:t>oerknal</a:t>
            </a:r>
            <a:r>
              <a:rPr lang="en-US" sz="2000" dirty="0">
                <a:solidFill>
                  <a:schemeClr val="bg1"/>
                </a:solidFill>
              </a:rPr>
              <a:t> </a:t>
            </a:r>
            <a:r>
              <a:rPr lang="en-US" sz="2000" dirty="0" err="1">
                <a:solidFill>
                  <a:schemeClr val="bg1"/>
                </a:solidFill>
              </a:rPr>
              <a:t>aan</a:t>
            </a:r>
            <a:r>
              <a:rPr lang="en-US" sz="2000" dirty="0">
                <a:solidFill>
                  <a:schemeClr val="bg1"/>
                </a:solidFill>
              </a:rPr>
              <a:t> de </a:t>
            </a:r>
            <a:r>
              <a:rPr lang="en-US" sz="2000" dirty="0" err="1">
                <a:solidFill>
                  <a:schemeClr val="bg1"/>
                </a:solidFill>
              </a:rPr>
              <a:t>achterkant</a:t>
            </a:r>
            <a:r>
              <a:rPr lang="en-US" sz="2000" dirty="0">
                <a:solidFill>
                  <a:schemeClr val="bg1"/>
                </a:solidFill>
              </a:rPr>
              <a:t> van de </a:t>
            </a:r>
            <a:r>
              <a:rPr lang="en-US" sz="2000" dirty="0" err="1">
                <a:solidFill>
                  <a:schemeClr val="bg1"/>
                </a:solidFill>
              </a:rPr>
              <a:t>maan</a:t>
            </a:r>
            <a:endParaRPr lang="nl-NL" sz="2000" dirty="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dirty="0" err="1">
                <a:solidFill>
                  <a:schemeClr val="bg1"/>
                </a:solidFill>
              </a:rPr>
              <a:t>Hebben</a:t>
            </a:r>
            <a:r>
              <a:rPr lang="en-US" sz="2000" dirty="0">
                <a:solidFill>
                  <a:schemeClr val="bg1"/>
                </a:solidFill>
              </a:rPr>
              <a:t> </a:t>
            </a:r>
            <a:r>
              <a:rPr lang="en-US" sz="2000" dirty="0" err="1">
                <a:solidFill>
                  <a:schemeClr val="bg1"/>
                </a:solidFill>
              </a:rPr>
              <a:t>volwassenen</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kinderen</a:t>
            </a:r>
            <a:r>
              <a:rPr lang="en-US" sz="2000" dirty="0">
                <a:solidFill>
                  <a:schemeClr val="bg1"/>
                </a:solidFill>
              </a:rPr>
              <a:t> </a:t>
            </a:r>
            <a:r>
              <a:rPr lang="en-US" sz="2000" dirty="0" err="1">
                <a:solidFill>
                  <a:schemeClr val="bg1"/>
                </a:solidFill>
              </a:rPr>
              <a:t>hetzelfde</a:t>
            </a:r>
            <a:r>
              <a:rPr lang="en-US" sz="2000" dirty="0">
                <a:solidFill>
                  <a:schemeClr val="bg1"/>
                </a:solidFill>
              </a:rPr>
              <a:t> </a:t>
            </a:r>
            <a:r>
              <a:rPr lang="en-US" sz="2000" dirty="0" err="1">
                <a:solidFill>
                  <a:schemeClr val="bg1"/>
                </a:solidFill>
              </a:rPr>
              <a:t>nodig</a:t>
            </a:r>
            <a:r>
              <a:rPr lang="en-US" sz="2000" dirty="0">
                <a:solidFill>
                  <a:schemeClr val="bg1"/>
                </a:solidFill>
              </a:rPr>
              <a:t> om </a:t>
            </a:r>
            <a:r>
              <a:rPr lang="en-US" sz="2000" dirty="0" err="1">
                <a:solidFill>
                  <a:schemeClr val="bg1"/>
                </a:solidFill>
              </a:rPr>
              <a:t>zich</a:t>
            </a:r>
            <a:r>
              <a:rPr lang="en-US" sz="2000" dirty="0">
                <a:solidFill>
                  <a:schemeClr val="bg1"/>
                </a:solidFill>
              </a:rPr>
              <a:t> </a:t>
            </a:r>
            <a:r>
              <a:rPr lang="en-US" sz="2000" dirty="0" err="1">
                <a:solidFill>
                  <a:schemeClr val="bg1"/>
                </a:solidFill>
              </a:rPr>
              <a:t>goed</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voelen</a:t>
            </a:r>
            <a:r>
              <a:rPr lang="en-US" sz="2000" dirty="0">
                <a:solidFill>
                  <a:schemeClr val="bg1"/>
                </a:solidFill>
              </a:rPr>
              <a:t>?</a:t>
            </a:r>
            <a:endParaRPr lang="nl-NL" sz="2000" dirty="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4" ma:contentTypeDescription="Een nieuw document maken." ma:contentTypeScope="" ma:versionID="4801322fc3b4748dac5f6de9e49e088f">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2a3f98fe3f0fcc592509f54baa2d0124"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1B7CA59C-A12A-4066-983A-A95B2395BEA7}"/>
</file>

<file path=customXml/itemProps2.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3.xml><?xml version="1.0" encoding="utf-8"?>
<ds:datastoreItem xmlns:ds="http://schemas.openxmlformats.org/officeDocument/2006/customXml" ds:itemID="{EE380385-A688-447B-B8FF-AEA643C6CC77}">
  <ds:schemaRefs>
    <ds:schemaRef ds:uri="http://www.w3.org/XML/1998/namespace"/>
    <ds:schemaRef ds:uri="http://purl.org/dc/terms/"/>
    <ds:schemaRef ds:uri="5d9a87b2-7e48-4078-941b-fa9a353a6bc6"/>
    <ds:schemaRef ds:uri="http://purl.org/dc/dcmitype/"/>
    <ds:schemaRef ds:uri="http://schemas.microsoft.com/office/2006/documentManagement/types"/>
    <ds:schemaRef ds:uri="http://purl.org/dc/elements/1.1/"/>
    <ds:schemaRef ds:uri="http://schemas.microsoft.com/office/2006/metadata/properties"/>
    <ds:schemaRef ds:uri="468bb3a0-c30a-4265-aa8c-4c388d7b3d60"/>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4303</TotalTime>
  <Words>3015</Words>
  <Application>Microsoft Macintosh PowerPoint</Application>
  <PresentationFormat>Breedbeeld</PresentationFormat>
  <Paragraphs>223</Paragraphs>
  <Slides>19</Slides>
  <Notes>16</Notes>
  <HiddenSlides>0</HiddenSlides>
  <MMClips>4</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19</vt:i4>
      </vt:variant>
    </vt:vector>
  </HeadingPairs>
  <TitlesOfParts>
    <vt:vector size="32" baseType="lpstr">
      <vt:lpstr>Arial</vt:lpstr>
      <vt:lpstr>Calibri</vt:lpstr>
      <vt:lpstr>Museo Sans 100</vt:lpstr>
      <vt:lpstr>Museo Sans 900</vt:lpstr>
      <vt:lpstr>Segoe UI Light</vt:lpstr>
      <vt:lpstr>Symbol</vt:lpstr>
      <vt:lpstr>1_TEMPLATE</vt:lpstr>
      <vt:lpstr>TEMPLATE</vt:lpstr>
      <vt:lpstr>2_TEMPLATE</vt:lpstr>
      <vt:lpstr>3_TEMPLATE</vt:lpstr>
      <vt:lpstr>4_TEMPLATE</vt:lpstr>
      <vt:lpstr>5_TEMPLATE</vt:lpstr>
      <vt:lpstr>RAPPORTAGE</vt:lpstr>
      <vt:lpstr>Quest 1</vt:lpstr>
      <vt:lpstr>PowerPoint-presentatie</vt:lpstr>
      <vt:lpstr>Alumni</vt:lpstr>
      <vt:lpstr>Cyclus onderzoekend leren  </vt:lpstr>
      <vt:lpstr>Professor worden</vt:lpstr>
      <vt:lpstr>PowerPoint-presentatie</vt:lpstr>
      <vt:lpstr>Hint 1</vt:lpstr>
      <vt:lpstr>Quest 2</vt:lpstr>
      <vt:lpstr>PowerPoint-presentatie</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93</cp:revision>
  <dcterms:created xsi:type="dcterms:W3CDTF">2021-04-08T12:27:59Z</dcterms:created>
  <dcterms:modified xsi:type="dcterms:W3CDTF">2024-02-05T10:50:01Z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8772ba27-cab8-4042-a351-a31f6e4eacdc_Enabled">
    <vt:lpwstr>true</vt:lpwstr>
  </property>
  <property fmtid="{D5CDD505-2E9C-101B-9397-08002B2CF9AE}" pid="14" name="MSIP_Label_8772ba27-cab8-4042-a351-a31f6e4eacdc_SetDate">
    <vt:lpwstr>2024-02-05T10:49:40Z</vt:lpwstr>
  </property>
  <property fmtid="{D5CDD505-2E9C-101B-9397-08002B2CF9AE}" pid="15" name="MSIP_Label_8772ba27-cab8-4042-a351-a31f6e4eacdc_Method">
    <vt:lpwstr>Privileged</vt:lpwstr>
  </property>
  <property fmtid="{D5CDD505-2E9C-101B-9397-08002B2CF9AE}" pid="16" name="MSIP_Label_8772ba27-cab8-4042-a351-a31f6e4eacdc_Name">
    <vt:lpwstr>Internal</vt:lpwstr>
  </property>
  <property fmtid="{D5CDD505-2E9C-101B-9397-08002B2CF9AE}" pid="17" name="MSIP_Label_8772ba27-cab8-4042-a351-a31f6e4eacdc_SiteId">
    <vt:lpwstr>715902d6-f63e-4b8d-929b-4bb170bad492</vt:lpwstr>
  </property>
  <property fmtid="{D5CDD505-2E9C-101B-9397-08002B2CF9AE}" pid="18" name="MSIP_Label_8772ba27-cab8-4042-a351-a31f6e4eacdc_ActionId">
    <vt:lpwstr>37e0d950-6914-4808-a408-b188a9b15844</vt:lpwstr>
  </property>
  <property fmtid="{D5CDD505-2E9C-101B-9397-08002B2CF9AE}" pid="19" name="MSIP_Label_8772ba27-cab8-4042-a351-a31f6e4eacdc_ContentBits">
    <vt:lpwstr>0</vt:lpwstr>
  </property>
</Properties>
</file>