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0"/>
  </p:notesMasterIdLst>
  <p:handoutMasterIdLst>
    <p:handoutMasterId r:id="rId31"/>
  </p:handoutMasterIdLst>
  <p:sldIdLst>
    <p:sldId id="5682" r:id="rId11"/>
    <p:sldId id="262" r:id="rId12"/>
    <p:sldId id="5681" r:id="rId13"/>
    <p:sldId id="268" r:id="rId14"/>
    <p:sldId id="259" r:id="rId15"/>
    <p:sldId id="286" r:id="rId16"/>
    <p:sldId id="261" r:id="rId17"/>
    <p:sldId id="5683" r:id="rId18"/>
    <p:sldId id="298" r:id="rId19"/>
    <p:sldId id="5666" r:id="rId20"/>
    <p:sldId id="5648" r:id="rId21"/>
    <p:sldId id="5688" r:id="rId22"/>
    <p:sldId id="271" r:id="rId23"/>
    <p:sldId id="5670" r:id="rId24"/>
    <p:sldId id="5684" r:id="rId25"/>
    <p:sldId id="5667" r:id="rId26"/>
    <p:sldId id="356" r:id="rId27"/>
    <p:sldId id="5679" r:id="rId28"/>
    <p:sldId id="5671" r:id="rId29"/>
  </p:sldIdLst>
  <p:sldSz cx="12192000" cy="6858000"/>
  <p:notesSz cx="6858000" cy="9144000"/>
  <p:custDataLst>
    <p:tags r:id="rId3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2"/>
            <p14:sldId id="262"/>
            <p14:sldId id="5681"/>
            <p14:sldId id="268"/>
            <p14:sldId id="259"/>
            <p14:sldId id="286"/>
            <p14:sldId id="261"/>
            <p14:sldId id="5683"/>
            <p14:sldId id="298"/>
            <p14:sldId id="5666"/>
            <p14:sldId id="5648"/>
            <p14:sldId id="5688"/>
            <p14:sldId id="271"/>
            <p14:sldId id="5670"/>
            <p14:sldId id="5684"/>
            <p14:sldId id="5667"/>
            <p14:sldId id="356"/>
            <p14:sldId id="5679"/>
            <p14:sldId id="5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5" autoAdjust="0"/>
    <p:restoredTop sz="78639" autoAdjust="0"/>
  </p:normalViewPr>
  <p:slideViewPr>
    <p:cSldViewPr snapToGrid="0">
      <p:cViewPr varScale="1">
        <p:scale>
          <a:sx n="99" d="100"/>
          <a:sy n="99" d="100"/>
        </p:scale>
        <p:origin x="1192"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8" d="100"/>
          <a:sy n="48" d="100"/>
        </p:scale>
        <p:origin x="2752"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8D5CCD2E-CFF7-A641-8564-C7288C92D75F}"/>
    <pc:docChg chg="delSld modSection">
      <pc:chgData name="Eloise Swets-Tervoort" userId="35eab005-bac2-4af7-8869-8776581da992" providerId="ADAL" clId="{8D5CCD2E-CFF7-A641-8564-C7288C92D75F}" dt="2024-02-05T10:45:12.363" v="0" actId="2696"/>
      <pc:docMkLst>
        <pc:docMk/>
      </pc:docMkLst>
      <pc:sldChg chg="del">
        <pc:chgData name="Eloise Swets-Tervoort" userId="35eab005-bac2-4af7-8869-8776581da992" providerId="ADAL" clId="{8D5CCD2E-CFF7-A641-8564-C7288C92D75F}" dt="2024-02-05T10:45:12.363" v="0" actId="2696"/>
        <pc:sldMkLst>
          <pc:docMk/>
          <pc:sldMk cId="1036223101" sldId="284"/>
        </pc:sldMkLst>
      </pc:sldChg>
      <pc:sldChg chg="del">
        <pc:chgData name="Eloise Swets-Tervoort" userId="35eab005-bac2-4af7-8869-8776581da992" providerId="ADAL" clId="{8D5CCD2E-CFF7-A641-8564-C7288C92D75F}" dt="2024-02-05T10:45:12.363" v="0" actId="2696"/>
        <pc:sldMkLst>
          <pc:docMk/>
          <pc:sldMk cId="2364555340" sldId="5637"/>
        </pc:sldMkLst>
      </pc:sldChg>
      <pc:sldChg chg="del">
        <pc:chgData name="Eloise Swets-Tervoort" userId="35eab005-bac2-4af7-8869-8776581da992" providerId="ADAL" clId="{8D5CCD2E-CFF7-A641-8564-C7288C92D75F}" dt="2024-02-05T10:45:12.363" v="0" actId="2696"/>
        <pc:sldMkLst>
          <pc:docMk/>
          <pc:sldMk cId="814188844" sldId="5646"/>
        </pc:sldMkLst>
      </pc:sldChg>
      <pc:sldChg chg="del">
        <pc:chgData name="Eloise Swets-Tervoort" userId="35eab005-bac2-4af7-8869-8776581da992" providerId="ADAL" clId="{8D5CCD2E-CFF7-A641-8564-C7288C92D75F}" dt="2024-02-05T10:45:12.363" v="0" actId="2696"/>
        <pc:sldMkLst>
          <pc:docMk/>
          <pc:sldMk cId="4175651526" sldId="5660"/>
        </pc:sldMkLst>
      </pc:sldChg>
      <pc:sldChg chg="del">
        <pc:chgData name="Eloise Swets-Tervoort" userId="35eab005-bac2-4af7-8869-8776581da992" providerId="ADAL" clId="{8D5CCD2E-CFF7-A641-8564-C7288C92D75F}" dt="2024-02-05T10:45:12.363" v="0" actId="2696"/>
        <pc:sldMkLst>
          <pc:docMk/>
          <pc:sldMk cId="851212840" sldId="5661"/>
        </pc:sldMkLst>
      </pc:sldChg>
      <pc:sldChg chg="del">
        <pc:chgData name="Eloise Swets-Tervoort" userId="35eab005-bac2-4af7-8869-8776581da992" providerId="ADAL" clId="{8D5CCD2E-CFF7-A641-8564-C7288C92D75F}" dt="2024-02-05T10:45:12.363" v="0" actId="2696"/>
        <pc:sldMkLst>
          <pc:docMk/>
          <pc:sldMk cId="3907570700" sldId="5668"/>
        </pc:sldMkLst>
      </pc:sldChg>
      <pc:sldChg chg="del">
        <pc:chgData name="Eloise Swets-Tervoort" userId="35eab005-bac2-4af7-8869-8776581da992" providerId="ADAL" clId="{8D5CCD2E-CFF7-A641-8564-C7288C92D75F}" dt="2024-02-05T10:45:12.363" v="0" actId="2696"/>
        <pc:sldMkLst>
          <pc:docMk/>
          <pc:sldMk cId="1599322834" sldId="5669"/>
        </pc:sldMkLst>
      </pc:sldChg>
      <pc:sldChg chg="del">
        <pc:chgData name="Eloise Swets-Tervoort" userId="35eab005-bac2-4af7-8869-8776581da992" providerId="ADAL" clId="{8D5CCD2E-CFF7-A641-8564-C7288C92D75F}" dt="2024-02-05T10:45:12.363" v="0" actId="2696"/>
        <pc:sldMkLst>
          <pc:docMk/>
          <pc:sldMk cId="1976438620" sldId="5672"/>
        </pc:sldMkLst>
      </pc:sldChg>
      <pc:sldChg chg="del">
        <pc:chgData name="Eloise Swets-Tervoort" userId="35eab005-bac2-4af7-8869-8776581da992" providerId="ADAL" clId="{8D5CCD2E-CFF7-A641-8564-C7288C92D75F}" dt="2024-02-05T10:45:12.363" v="0" actId="2696"/>
        <pc:sldMkLst>
          <pc:docMk/>
          <pc:sldMk cId="2081330034" sldId="5673"/>
        </pc:sldMkLst>
      </pc:sldChg>
      <pc:sldChg chg="del">
        <pc:chgData name="Eloise Swets-Tervoort" userId="35eab005-bac2-4af7-8869-8776581da992" providerId="ADAL" clId="{8D5CCD2E-CFF7-A641-8564-C7288C92D75F}" dt="2024-02-05T10:45:12.363" v="0" actId="2696"/>
        <pc:sldMkLst>
          <pc:docMk/>
          <pc:sldMk cId="4292315269" sldId="5674"/>
        </pc:sldMkLst>
      </pc:sldChg>
      <pc:sldChg chg="del">
        <pc:chgData name="Eloise Swets-Tervoort" userId="35eab005-bac2-4af7-8869-8776581da992" providerId="ADAL" clId="{8D5CCD2E-CFF7-A641-8564-C7288C92D75F}" dt="2024-02-05T10:45:12.363" v="0" actId="2696"/>
        <pc:sldMkLst>
          <pc:docMk/>
          <pc:sldMk cId="1336464839" sldId="5675"/>
        </pc:sldMkLst>
      </pc:sldChg>
      <pc:sldChg chg="del">
        <pc:chgData name="Eloise Swets-Tervoort" userId="35eab005-bac2-4af7-8869-8776581da992" providerId="ADAL" clId="{8D5CCD2E-CFF7-A641-8564-C7288C92D75F}" dt="2024-02-05T10:45:12.363" v="0" actId="2696"/>
        <pc:sldMkLst>
          <pc:docMk/>
          <pc:sldMk cId="881744049" sldId="5677"/>
        </pc:sldMkLst>
      </pc:sldChg>
      <pc:sldChg chg="del">
        <pc:chgData name="Eloise Swets-Tervoort" userId="35eab005-bac2-4af7-8869-8776581da992" providerId="ADAL" clId="{8D5CCD2E-CFF7-A641-8564-C7288C92D75F}" dt="2024-02-05T10:45:12.363" v="0" actId="2696"/>
        <pc:sldMkLst>
          <pc:docMk/>
          <pc:sldMk cId="3393920149" sldId="5678"/>
        </pc:sldMkLst>
      </pc:sldChg>
      <pc:sldChg chg="del">
        <pc:chgData name="Eloise Swets-Tervoort" userId="35eab005-bac2-4af7-8869-8776581da992" providerId="ADAL" clId="{8D5CCD2E-CFF7-A641-8564-C7288C92D75F}" dt="2024-02-05T10:45:12.363" v="0" actId="2696"/>
        <pc:sldMkLst>
          <pc:docMk/>
          <pc:sldMk cId="719394387" sldId="5680"/>
        </pc:sldMkLst>
      </pc:sldChg>
      <pc:sldChg chg="del">
        <pc:chgData name="Eloise Swets-Tervoort" userId="35eab005-bac2-4af7-8869-8776581da992" providerId="ADAL" clId="{8D5CCD2E-CFF7-A641-8564-C7288C92D75F}" dt="2024-02-05T10:45:12.363" v="0" actId="2696"/>
        <pc:sldMkLst>
          <pc:docMk/>
          <pc:sldMk cId="1308402471" sldId="5685"/>
        </pc:sldMkLst>
      </pc:sldChg>
      <pc:sldChg chg="del">
        <pc:chgData name="Eloise Swets-Tervoort" userId="35eab005-bac2-4af7-8869-8776581da992" providerId="ADAL" clId="{8D5CCD2E-CFF7-A641-8564-C7288C92D75F}" dt="2024-02-05T10:45:12.363" v="0" actId="2696"/>
        <pc:sldMkLst>
          <pc:docMk/>
          <pc:sldMk cId="191598994" sldId="5686"/>
        </pc:sldMkLst>
      </pc:sldChg>
      <pc:sldChg chg="del">
        <pc:chgData name="Eloise Swets-Tervoort" userId="35eab005-bac2-4af7-8869-8776581da992" providerId="ADAL" clId="{8D5CCD2E-CFF7-A641-8564-C7288C92D75F}" dt="2024-02-05T10:45:12.363" v="0" actId="2696"/>
        <pc:sldMkLst>
          <pc:docMk/>
          <pc:sldMk cId="4155787413" sldId="5687"/>
        </pc:sldMkLst>
      </pc:sldChg>
      <pc:sldMasterChg chg="delSldLayout">
        <pc:chgData name="Eloise Swets-Tervoort" userId="35eab005-bac2-4af7-8869-8776581da992" providerId="ADAL" clId="{8D5CCD2E-CFF7-A641-8564-C7288C92D75F}" dt="2024-02-05T10:45:12.363" v="0" actId="2696"/>
        <pc:sldMasterMkLst>
          <pc:docMk/>
          <pc:sldMasterMk cId="1888216616" sldId="2147483704"/>
        </pc:sldMasterMkLst>
        <pc:sldLayoutChg chg="del">
          <pc:chgData name="Eloise Swets-Tervoort" userId="35eab005-bac2-4af7-8869-8776581da992" providerId="ADAL" clId="{8D5CCD2E-CFF7-A641-8564-C7288C92D75F}" dt="2024-02-05T10:45:12.363" v="0" actId="2696"/>
          <pc:sldLayoutMkLst>
            <pc:docMk/>
            <pc:sldMasterMk cId="1888216616" sldId="2147483704"/>
            <pc:sldLayoutMk cId="2975849076" sldId="214748394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05-02-2024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‹nr.›</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05/02/2024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‹nr.›</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800" b="1" dirty="0">
                <a:latin typeface="Calibri"/>
                <a:ea typeface="Calibri" panose="020F0502020204030204" pitchFamily="34" charset="0"/>
                <a:cs typeface="Calibri"/>
              </a:rPr>
              <a:t>Instructie</a:t>
            </a:r>
            <a:endParaRPr lang="nl-NL" sz="1800" dirty="0">
              <a:latin typeface="Calibri"/>
              <a:ea typeface="Calibri" panose="020F0502020204030204" pitchFamily="34" charset="0"/>
              <a:cs typeface="Times New Roman" panose="02020603050405020304" pitchFamily="18" charset="0"/>
            </a:endParaRPr>
          </a:p>
          <a:p>
            <a:pPr>
              <a:defRPr/>
            </a:pPr>
            <a:r>
              <a:rPr lang="nl-NL" sz="1800" dirty="0">
                <a:latin typeface="Calibri"/>
                <a:ea typeface="Calibri" panose="020F0502020204030204" pitchFamily="34" charset="0"/>
                <a:cs typeface="Calibri"/>
              </a:rPr>
              <a:t>Op </a:t>
            </a:r>
            <a:r>
              <a:rPr lang="nl-NL" sz="1800" dirty="0">
                <a:effectLst/>
                <a:latin typeface="Calibri"/>
                <a:ea typeface="Calibri" panose="020F0502020204030204" pitchFamily="34" charset="0"/>
                <a:cs typeface="Calibri"/>
              </a:rPr>
              <a:t>donderdag 23 mei zal er een professor een les komen verzorgen in de klas. Voordat </a:t>
            </a:r>
            <a:r>
              <a:rPr lang="nl-NL" sz="1800" dirty="0">
                <a:latin typeface="Calibri"/>
                <a:ea typeface="Calibri" panose="020F0502020204030204" pitchFamily="34" charset="0"/>
                <a:cs typeface="Calibri"/>
              </a:rPr>
              <a:t>de professor komt,</a:t>
            </a:r>
            <a:r>
              <a:rPr lang="nl-NL" sz="1800" dirty="0">
                <a:effectLst/>
                <a:latin typeface="Calibri"/>
                <a:ea typeface="Calibri" panose="020F0502020204030204" pitchFamily="34" charset="0"/>
                <a:cs typeface="Calibri"/>
              </a:rPr>
              <a:t> </a:t>
            </a:r>
            <a:r>
              <a:rPr lang="nl-NL" sz="1800" dirty="0">
                <a:latin typeface="Calibri"/>
                <a:ea typeface="Calibri" panose="020F0502020204030204" pitchFamily="34" charset="0"/>
                <a:cs typeface="Calibri"/>
              </a:rPr>
              <a:t>gaan we 6 opdrachten (zogenoemde </a:t>
            </a:r>
            <a:r>
              <a:rPr lang="nl-NL" sz="1800" dirty="0" err="1">
                <a:latin typeface="Calibri"/>
                <a:ea typeface="Calibri" panose="020F0502020204030204" pitchFamily="34" charset="0"/>
                <a:cs typeface="Calibri"/>
              </a:rPr>
              <a:t>quests</a:t>
            </a:r>
            <a:r>
              <a:rPr lang="nl-NL" sz="1800" dirty="0">
                <a:latin typeface="Calibri"/>
                <a:ea typeface="Calibri" panose="020F0502020204030204" pitchFamily="34" charset="0"/>
                <a:cs typeface="Calibri"/>
              </a:rPr>
              <a:t>) doen om</a:t>
            </a:r>
            <a:r>
              <a:rPr lang="nl-NL" sz="1800" dirty="0">
                <a:effectLst/>
                <a:latin typeface="Calibri"/>
                <a:ea typeface="Calibri" panose="020F0502020204030204" pitchFamily="34" charset="0"/>
                <a:cs typeface="Calibri"/>
              </a:rPr>
              <a:t> alvast kennis te maken met de professor en de universiteit, maar ook met onderzoekend leren. Aan het einde van iedere </a:t>
            </a:r>
            <a:r>
              <a:rPr lang="nl-NL" sz="1800" dirty="0" err="1">
                <a:effectLst/>
                <a:latin typeface="Calibri"/>
                <a:ea typeface="Calibri" panose="020F0502020204030204" pitchFamily="34" charset="0"/>
                <a:cs typeface="Calibri"/>
              </a:rPr>
              <a:t>quest</a:t>
            </a:r>
            <a:r>
              <a:rPr lang="nl-NL" sz="1800" dirty="0">
                <a:effectLst/>
                <a:latin typeface="Calibri"/>
                <a:ea typeface="Calibri" panose="020F0502020204030204" pitchFamily="34" charset="0"/>
                <a:cs typeface="Calibri"/>
              </a:rPr>
              <a:t> krijgen we een hint, zodat we stukje bij beetje kunnen ontdekken wie onze klas gaat bezoeken.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2528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000" dirty="0">
                <a:effectLst/>
                <a:latin typeface="Calibri" panose="020F0502020204030204" pitchFamily="34" charset="0"/>
                <a:ea typeface="Calibri" panose="020F0502020204030204" pitchFamily="34" charset="0"/>
                <a:cs typeface="Times New Roman" panose="02020603050405020304" pitchFamily="18" charset="0"/>
              </a:rPr>
              <a:t>De professor die bij jullie op bezoek in de klas zal komen hoort bij de faculteit: rechten! </a:t>
            </a:r>
            <a:r>
              <a:rPr lang="nl-NL" sz="1200" dirty="0">
                <a:effectLst/>
                <a:latin typeface="Calibri" panose="020F0502020204030204" pitchFamily="34" charset="0"/>
                <a:ea typeface="Calibri" panose="020F0502020204030204" pitchFamily="34" charset="0"/>
                <a:cs typeface="Times New Roman" panose="02020603050405020304" pitchFamily="18" charset="0"/>
              </a:rPr>
              <a:t>Deze faculteit biedt juridisch en criminologisch onderwijs aan en onderzoekt het recht vanuit zowel economisch als sociaal perspectief. Studeren aan deze faculteit kan een goede basis zijn als je een carrière als advocaat of officier van justitie je interessant lijkt</a:t>
            </a:r>
            <a:r>
              <a:rPr lang="nl-NL" sz="1200">
                <a:effectLst/>
                <a:latin typeface="Calibri" panose="020F0502020204030204" pitchFamily="34" charset="0"/>
                <a:ea typeface="Calibri" panose="020F0502020204030204" pitchFamily="34" charset="0"/>
                <a:cs typeface="Times New Roman" panose="02020603050405020304" pitchFamily="18" charset="0"/>
              </a:rPr>
              <a:t>. </a:t>
            </a:r>
          </a:p>
          <a:p>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r>
              <a:rPr lang="nl-NL" sz="1200" dirty="0">
                <a:effectLst/>
                <a:latin typeface="Calibri" panose="020F0502020204030204" pitchFamily="34" charset="0"/>
                <a:ea typeface="Calibri" panose="020F0502020204030204" pitchFamily="34" charset="0"/>
                <a:cs typeface="Times New Roman" panose="02020603050405020304" pitchFamily="18" charset="0"/>
              </a:rPr>
              <a:t>In de quiz worden algemene stellingen over de universiteit, maar ook stellingen specifiek behorend bij de faculteit van de professor die bij jullie in de klas zal komen gedeeld</a:t>
            </a:r>
            <a:r>
              <a:rPr lang="nl-NL" sz="1050" dirty="0">
                <a:effectLst/>
                <a:latin typeface="Calibri" panose="020F0502020204030204" pitchFamily="34" charset="0"/>
                <a:ea typeface="Calibri" panose="020F0502020204030204" pitchFamily="34" charset="0"/>
                <a:cs typeface="Times New Roman" panose="02020603050405020304" pitchFamily="18" charset="0"/>
              </a:rPr>
              <a:t>. Als iedereen een baret heeft gemaakt, start de quiz ‘baretje op, baretje af’. Hierin worden stellingen over de universiteit en de faculteit van de professor die bij jullie in de klas zal komen gedeeld, alleen zijn niet alle stellingen waar. Denken de leerlingen dat de stelling klopt, mogen ze de baret op zetten. Denken ze dat het niet waar is, houden ze de baret vast. Neem tussendoor ook de tijd om kort het antwoord te bespreken. Zitten er verrassende antwoorden bij? Waar zijn leerlingen verbaasd over of verder nieuwsgierig naar?</a:t>
            </a:r>
          </a:p>
          <a:p>
            <a:endParaRPr lang="nl-NL" sz="1050" dirty="0">
              <a:effectLst/>
              <a:latin typeface="Calibri" panose="020F0502020204030204" pitchFamily="34" charset="0"/>
              <a:cs typeface="Times New Roman" panose="02020603050405020304" pitchFamily="18" charset="0"/>
            </a:endParaRPr>
          </a:p>
          <a:p>
            <a:r>
              <a:rPr lang="nl-NL" sz="1050" dirty="0">
                <a:effectLst/>
                <a:latin typeface="Calibri" panose="020F0502020204030204" pitchFamily="34" charset="0"/>
                <a:cs typeface="Times New Roman" panose="02020603050405020304" pitchFamily="18" charset="0"/>
              </a:rPr>
              <a:t>Algemene vragen in de quiz:</a:t>
            </a:r>
          </a:p>
          <a:p>
            <a:pPr marL="0" lvl="0" indent="0">
              <a:lnSpc>
                <a:spcPct val="107000"/>
              </a:lnSpc>
              <a:buFont typeface="Symbol" panose="05050102010706020507" pitchFamily="18" charset="2"/>
              <a:buNone/>
            </a:pPr>
            <a:r>
              <a:rPr lang="nl-NL" sz="12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professor is expert in een bepaald onderwerp</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de belangrijkste reden dat je professor wordt in Nederland, is omdat jij de expert bent binnen een bepaald onderzoeksgebied. Vaak leidt de professor dan ook een eigen onderzoeksteam met verschillende andere docenten en onderzoekers (in opleiding). Door onderzoek te doen, helpt de professor een belangrijke bijdrage te leveren aan een betere wereld door het verkrijgen van nieuwe kennis. </a:t>
            </a:r>
          </a:p>
          <a:p>
            <a:pPr marL="0" lvl="0" indent="0">
              <a:lnSpc>
                <a:spcPct val="107000"/>
              </a:lnSpc>
              <a:buFont typeface="Symbol" panose="05050102010706020507" pitchFamily="18" charset="2"/>
              <a:buNone/>
            </a:pPr>
            <a:r>
              <a:rPr lang="nl-NL"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heeft standaard een baret op en toga aan op de universiteit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een professor heeft alleen bij speciale gelegenheden op de uni een baret op en een toga aan </a:t>
            </a:r>
          </a:p>
          <a:p>
            <a:pPr marL="0" lvl="0" indent="0">
              <a:lnSpc>
                <a:spcPct val="107000"/>
              </a:lnSpc>
              <a:buFont typeface="Symbol" panose="05050102010706020507" pitchFamily="18" charset="2"/>
              <a:buNone/>
            </a:pPr>
            <a:r>
              <a:rPr lang="nl-NL"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Onderzoek dat een professor doet, moet vooral duidelijk zijn voor de professor zelf</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Er gelden strenge eisen voor onderzoek doen. Onderzoek dat een professor doet, moet herhaald kunnen worden door iemand anders. Op die manier kan er gecontroleerd worden of het onderzoek wel goed en eerlijk is verlopen. </a:t>
            </a:r>
          </a:p>
          <a:p>
            <a:pPr marL="0" lvl="0" indent="0">
              <a:lnSpc>
                <a:spcPct val="107000"/>
              </a:lnSpc>
              <a:buFont typeface="Symbol" panose="05050102010706020507" pitchFamily="18" charset="2"/>
              <a:buNone/>
            </a:pPr>
            <a:r>
              <a:rPr lang="nl-NL" sz="12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is belangrijk voor een professor om goed Engels te spreken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er studenten Nederlandse, maar ook internationale studenten aan de universiteit. Als de professor dus lesgeeft, is dat in het Engels. Het meeste onderzoek wordt ook in het Engels geschreven en vaak werken professoren samen met collega’s (ook wereldwijd). </a:t>
            </a:r>
          </a:p>
          <a:p>
            <a:pPr marL="0" lvl="0" indent="0">
              <a:lnSpc>
                <a:spcPct val="107000"/>
              </a:lnSpc>
              <a:buFont typeface="Symbol" panose="05050102010706020507" pitchFamily="18" charset="2"/>
              <a:buNone/>
            </a:pPr>
            <a:r>
              <a:rPr lang="nl-NL"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is vooral bezig met onderzoek doen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Toelichting: Naast onderzoek doen, voeren professoren vaak nog veel meer taken uit. Zo geven zij les op de universiteit, begeleiden ze onderzoeken van studerende mensen en voeren vaak ook managementtaken uit</a:t>
            </a:r>
            <a:endParaRPr lang="nl-NL" dirty="0"/>
          </a:p>
          <a:p>
            <a:endParaRPr lang="nl-NL" dirty="0"/>
          </a:p>
          <a:p>
            <a:r>
              <a:rPr lang="nl-NL" dirty="0"/>
              <a:t>Stellingen bij de faculteit rechten:</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Kinderen moeten dezelfde regels volgen als volwassenen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Er zijn speciale wetten en regels opgesteld voor kinderen en volwassenen. Voor de wet ben je volwassen als je 18 bent, dat is bijvoorbeeld het moment dat je mag stemmen en trouwen, maar vanaf deze leeftijd zou je ook in een gevangenis terecht kunnen komen.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In Nederland ben je als kind verplicht om naar school te gaan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Vanaf 5 jaar ben je als kind in Nederland leerplichting. De leerplicht om vijf dagen in de week naar school te gaan loopt op je 16</a:t>
            </a:r>
            <a:r>
              <a:rPr lang="nl-NL" sz="1800"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nl-NL" sz="1800" dirty="0">
                <a:effectLst/>
                <a:latin typeface="Calibri" panose="020F0502020204030204" pitchFamily="34" charset="0"/>
                <a:ea typeface="Calibri" panose="020F0502020204030204" pitchFamily="34" charset="0"/>
                <a:cs typeface="Times New Roman" panose="02020603050405020304" pitchFamily="18" charset="0"/>
              </a:rPr>
              <a:t> af, maar dan moet je wel op die leeftijd al een diploma bezitten.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Iedereen heeft recht op een eigen mening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Een eigen mening hebben is iets waar je recht op hebt, ook als je nog kind bent. Alleen moet je wel goed overwegen of je iemand kwetst met je mening; dit maakt dit recht soms wat ingewikkeld. Dat je anderen met respect behandelt, is namelijk ook iets dat in de wet beschreven staat. </a:t>
            </a:r>
          </a:p>
          <a:p>
            <a:pPr marL="0" lvl="0" indent="0">
              <a:lnSpc>
                <a:spcPct val="107000"/>
              </a:lnSpc>
              <a:buFont typeface="Symbol" panose="05050102010706020507" pitchFamily="18" charset="2"/>
              <a:buNone/>
            </a:pPr>
            <a:r>
              <a:rPr lang="nl-NL" sz="1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Als er bij je thuis ingebroken wordt, kan je de inbreker het best ergens opsluiten om de politie te kunnen bellen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Wanneer er bij je thuis ingebroken wordt, mag je de inbreker niet opsluiten. De Nederlandse wet schrijft voor dat je een inbreker niet mag opsluiten in een toilet bijvoorbeeld, want dan zou je de inbreker beroven van zijn vrijheid en dit is een overtreding van de wet. </a:t>
            </a:r>
          </a:p>
          <a:p>
            <a:pPr marL="0" lvl="0" indent="0">
              <a:lnSpc>
                <a:spcPct val="107000"/>
              </a:lnSpc>
              <a:buFont typeface="Symbol" panose="05050102010706020507" pitchFamily="18" charset="2"/>
              <a:buNone/>
            </a:pPr>
            <a:r>
              <a:rPr lang="nl-NL" sz="1800" dirty="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Een rechter en advocaat mogen, net zoals een professor, een toga dragen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Toelichting: Een rechter en advocaat dragen beide in de rechtszaal een kenmerkende toga. De rechter heeft hierbij een andere toga aan dan de advocaat. Het dragen van een toga is bedoeld zodat de advocaten of rechters niet bevooroordeeld kunnen worden door de kleding die zij zouden dragen.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224191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Opdracht</a:t>
            </a:r>
          </a:p>
          <a:p>
            <a:r>
              <a:rPr lang="nl-NL" dirty="0"/>
              <a:t>Na afloop van de quiz volgt een kringgesprek waarbij alle leerlingen de baret op mogen zetten. Stel vragen als: </a:t>
            </a:r>
          </a:p>
          <a:p>
            <a:pPr marL="171450" indent="-171450">
              <a:buFont typeface="Arial" panose="020B0604020202020204" pitchFamily="34" charset="0"/>
              <a:buChar char="•"/>
            </a:pPr>
            <a:r>
              <a:rPr lang="nl-NL" dirty="0"/>
              <a:t>Wat ben je nu nieuw te weten gekomen? </a:t>
            </a:r>
          </a:p>
          <a:p>
            <a:pPr marL="171450" indent="-171450">
              <a:buFont typeface="Arial" panose="020B0604020202020204" pitchFamily="34" charset="0"/>
              <a:buChar char="•"/>
            </a:pPr>
            <a:r>
              <a:rPr lang="nl-NL" dirty="0"/>
              <a:t>Waar zou jij professor in willen zijn? </a:t>
            </a:r>
          </a:p>
          <a:p>
            <a:pPr marL="171450" indent="-171450">
              <a:buFont typeface="Arial" panose="020B0604020202020204" pitchFamily="34" charset="0"/>
              <a:buChar char="•"/>
            </a:pPr>
            <a:r>
              <a:rPr lang="nl-NL" dirty="0"/>
              <a:t>Lijkt het je leuk om professor te zijn? </a:t>
            </a:r>
          </a:p>
          <a:p>
            <a:pPr marL="171450" indent="-171450">
              <a:buFont typeface="Arial" panose="020B0604020202020204" pitchFamily="34" charset="0"/>
              <a:buChar char="•"/>
            </a:pPr>
            <a:r>
              <a:rPr lang="nl-NL" dirty="0"/>
              <a:t>Welke nieuwsgierige vragen zou jij nu al voor de professor kunnen bedenken die binnenkort langskomt? </a:t>
            </a:r>
          </a:p>
          <a:p>
            <a:pPr marL="171450" indent="-171450">
              <a:buFont typeface="Arial" panose="020B0604020202020204" pitchFamily="34" charset="0"/>
              <a:buChar char="•"/>
            </a:pPr>
            <a:r>
              <a:rPr lang="nl-NL" dirty="0"/>
              <a:t>Wat ben je nieuw te weten gekomen over de faculteit waar de professor bij hoort? </a:t>
            </a:r>
          </a:p>
          <a:p>
            <a:endParaRPr lang="nl-NL" dirty="0"/>
          </a:p>
          <a:p>
            <a:r>
              <a:rPr lang="nl-NL" dirty="0"/>
              <a:t>De baret mag vervolgens mee naar huis worden genomen. Moedig de leerlingen aan om ook thuis eens te bespreken wat het precies is dat ze geknutseld hebben en wat de leerlingen geleerd hebben. </a:t>
            </a:r>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7159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tweede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28791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onderzoek opzetten centraal.</a:t>
            </a:r>
          </a:p>
          <a:p>
            <a:r>
              <a:rPr lang="nl-NL" dirty="0"/>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16</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klas gaat vandaag interviewvragen opstellen om aan de professor te kunnen stellen tijdens het bezoek. </a:t>
            </a:r>
          </a:p>
          <a:p>
            <a:r>
              <a:rPr lang="nl-NL" b="0" dirty="0"/>
              <a:t>B</a:t>
            </a:r>
            <a:r>
              <a:rPr lang="nl-NL" dirty="0"/>
              <a:t>espreek voordat ze aan de slag gaan met het opstellen van de vragen wat de eigenschappen van een goede interviewvraag zijn: </a:t>
            </a:r>
          </a:p>
          <a:p>
            <a:pPr marL="171450" indent="-171450">
              <a:buFont typeface="Arial" panose="020B0604020202020204" pitchFamily="34" charset="0"/>
              <a:buChar char="•"/>
            </a:pPr>
            <a:r>
              <a:rPr lang="nl-NL" dirty="0"/>
              <a:t>het is een open vraag</a:t>
            </a:r>
          </a:p>
          <a:p>
            <a:pPr marL="171450" indent="-171450">
              <a:buFont typeface="Arial" panose="020B0604020202020204" pitchFamily="34" charset="0"/>
              <a:buChar char="•"/>
            </a:pPr>
            <a:r>
              <a:rPr lang="nl-NL" dirty="0"/>
              <a:t>dit is een vraag die de geïnterviewde ook wil en kan beantwoorden</a:t>
            </a:r>
          </a:p>
          <a:p>
            <a:pPr marL="171450" indent="-171450">
              <a:buFont typeface="Arial" panose="020B0604020202020204" pitchFamily="34" charset="0"/>
              <a:buChar char="•"/>
            </a:pPr>
            <a:r>
              <a:rPr lang="nl-NL" dirty="0"/>
              <a:t>de vraag is niet te lang</a:t>
            </a:r>
          </a:p>
          <a:p>
            <a:endParaRPr lang="nl-NL" dirty="0"/>
          </a:p>
          <a:p>
            <a:r>
              <a:rPr lang="nl-NL" dirty="0"/>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dirty="0"/>
          </a:p>
          <a:p>
            <a:r>
              <a:rPr lang="nl-NL" dirty="0"/>
              <a:t>Aan jou de keuze of dat je de opgestelde vragen op een fysieke muur in de klas wil laten plakken of dat je een </a:t>
            </a:r>
            <a:r>
              <a:rPr lang="nl-NL" dirty="0" err="1"/>
              <a:t>Padlet</a:t>
            </a:r>
            <a:r>
              <a:rPr lang="nl-NL" dirty="0"/>
              <a:t>-omgeving wilt gebruiken om de vragen te laten noteren. </a:t>
            </a:r>
            <a:r>
              <a:rPr lang="nl-NL" sz="1200" dirty="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dirty="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a:t>
            </a:r>
          </a:p>
          <a:p>
            <a:r>
              <a:rPr lang="nl-NL" dirty="0"/>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a:t>
            </a:r>
            <a:r>
              <a:rPr lang="nl-NL" dirty="0" err="1"/>
              <a:t>quest</a:t>
            </a:r>
            <a:r>
              <a:rPr lang="nl-NL" dirty="0"/>
              <a:t> mag de derde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universiteit is eigenlijk een school voor volwassen mensen. Na de middelbare school, gaan de leerlingen die een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VWO-diploma</a:t>
            </a:r>
            <a:r>
              <a:rPr lang="nl-NL" sz="1200" dirty="0">
                <a:effectLst/>
                <a:latin typeface="Calibri" panose="020F0502020204030204" pitchFamily="34" charset="0"/>
                <a:ea typeface="Calibri" panose="020F0502020204030204" pitchFamily="34" charset="0"/>
                <a:cs typeface="Times New Roman" panose="02020603050405020304" pitchFamily="18" charset="0"/>
              </a:rPr>
              <a:t> hebben gehaald naar de universiteit. Ook als je de havo hebt gedaan kan je soms via het hbo naar de universiteit. Op de universiteit doen ze onderzoek om nieuwe dingen te ontdekken, dat noemen we wetenschap. Daarnaast wordt er ook les gegeven. De universiteit bestaat uit verschillende onderdelen, faculteiten genoemd. Een faculteit is eigenlijk een school binnen deze school, waarin ze werken aan hetzelfde thema. Een voorbeeld van zo’n faculteit is geneeskunde, waar je naartoe gaat om bijvoorbeeld dokter te kunnen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Aan de Erasmus Universiteit hebben al heel wat mensen gestudeerd. Mensen die afgestudeerd zijn aan de universiteit, dus een diploma hebben behaald, noem je alumni. Voorbeelden van alumni van de Erasmus Universiteit zijn: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Valika</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Smeulders</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won de Black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Achievement</a:t>
            </a:r>
            <a:r>
              <a:rPr lang="nl-NL" sz="1200" dirty="0">
                <a:effectLst/>
                <a:latin typeface="Calibri" panose="020F0502020204030204" pitchFamily="34" charset="0"/>
                <a:ea typeface="Calibri" panose="020F0502020204030204" pitchFamily="34" charset="0"/>
                <a:cs typeface="Times New Roman" panose="02020603050405020304" pitchFamily="18" charset="0"/>
              </a:rPr>
              <a:t> award in 2019.</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Sander Schimmelpenninck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is vaak op televisie te zien als tafelgast bij praatprogramma’s.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Shakib</a:t>
            </a:r>
            <a:r>
              <a:rPr lang="nl-NL" sz="1200" dirty="0">
                <a:effectLst/>
                <a:latin typeface="Calibri" panose="020F0502020204030204" pitchFamily="34" charset="0"/>
                <a:ea typeface="Calibri" panose="020F0502020204030204" pitchFamily="34" charset="0"/>
                <a:cs typeface="Times New Roman" panose="02020603050405020304" pitchFamily="18" charset="0"/>
              </a:rPr>
              <a:t> Sana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was initiatiefnemer in verschillende Corona-vaccinatieprojecten voor achterstandswijken in Rotterdam.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Anass</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Meziane</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wil er graag voor zorgen dat iedereen een gelijke kans krijgt wanneer hij/zij begint met werken.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err="1">
                <a:effectLst/>
                <a:latin typeface="Calibri" panose="020F0502020204030204" pitchFamily="34" charset="0"/>
                <a:ea typeface="Calibri" panose="020F0502020204030204" pitchFamily="34" charset="0"/>
                <a:cs typeface="Times New Roman" panose="02020603050405020304" pitchFamily="18" charset="0"/>
              </a:rPr>
              <a:t>Sadaf</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Soloukey</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schreef het kinderboek ‘Darya en de Denkmachine’.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Nicole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Deurholt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haar club was de eerste club uit Rotterdam die meedeed aan de Eredivisie Vrouwen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Rocher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Koendjbihari</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Leuk weetje: schrijft vooral over onderwerpen die gaan over mensenrechten en strijden voor een betere wereld.</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23143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manier waarop kinderen de wereld ontdekken en onderzoeken komt flink overeenkomt met de manier waarop wetenschappers te werk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Met de zes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quests</a:t>
            </a:r>
            <a:r>
              <a:rPr lang="nl-NL" sz="1800" dirty="0">
                <a:effectLst/>
                <a:latin typeface="Calibri" panose="020F0502020204030204" pitchFamily="34" charset="0"/>
                <a:ea typeface="Calibri" panose="020F0502020204030204" pitchFamily="34" charset="0"/>
                <a:cs typeface="Times New Roman" panose="02020603050405020304" pitchFamily="18" charset="0"/>
              </a:rPr>
              <a:t> doorlopen we alle zes stappen van het onderzoekend leren.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eerste quest richt zich op verwonderen. Het begint allemaal met nieuwsgierigheid: professoren verwonderen zich over de (on)gewone wereld om hen heen en dat roept vragen op. Naast dat een professor lesgeeft op de universiteit, doet de professor vaak ook onderzoek.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Tip van de professor: </a:t>
            </a:r>
            <a:r>
              <a:rPr lang="nl-NL" sz="1800" i="1" dirty="0">
                <a:effectLst/>
                <a:latin typeface="Calibri" panose="020F0502020204030204" pitchFamily="34" charset="0"/>
                <a:ea typeface="Calibri" panose="020F0502020204030204" pitchFamily="34" charset="0"/>
                <a:cs typeface="Times New Roman" panose="02020603050405020304" pitchFamily="18" charset="0"/>
              </a:rPr>
              <a:t>Denk goed na wat je echt graag zou willen weten, het liefst vanuit je eigen interesse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274829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Voordat een professor onderzoek mag doen en les mag geven, is die persoon eerst zelf lang naar school geweest. Op de illustratie is te zien hoe het leerpad van een professor eruitziet.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de basisschool gaat een professor naar de middelbare school (vaak het vwo en soms de havo of mavo).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volgende stap is de universiteit (ofwel direct na het vwo, of met extra tussenstappen via het hbo).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4 jaar studeren op de universiteit gaat een professor promoveren. Dat betekent dat ze vier jaar onderzoek doen naar een bepaald thema. Na je promotie ga je nog verder zelfstandig onderzoek doen (dat noemen we een post </a:t>
            </a:r>
            <a:r>
              <a:rPr lang="nl-NL" dirty="0" err="1"/>
              <a:t>doc</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een aantal jaren ervaring als onderzoeker en docent kun je uiteindelijk professor worden.</a:t>
            </a:r>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leerlingen in tweetallen (met hun schoudermaatje) bespreken wat zij nu te weten zijn gekomen over de universiteit en professoren. Waar zijn de leerlingen nieuwsgierig naar geworden.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Geef indien nodig tips over hoe je een goede nieuwsgierige vraag stelt.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Stel bijvoorbeeld 6 X W + H-vraag (wie, wat, waar, welke, waarom, wanneer en hoe).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Wees oprecht nieuwsgierig wanneer je een nieuwsgierige vraag stelt en durf te vragen! Er zijn geen gekke vragen.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Inspireer elkaar met je nieuwsgierige vragen. Misschien dat jouw vraag weer een ander nieuwsgierig maakt.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Nabespreking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Bespreek </a:t>
            </a:r>
            <a:r>
              <a:rPr lang="nl-NL" sz="1800" i="0" dirty="0">
                <a:effectLst/>
                <a:latin typeface="Calibri" panose="020F0502020204030204" pitchFamily="34" charset="0"/>
                <a:ea typeface="Calibri" panose="020F0502020204030204" pitchFamily="34" charset="0"/>
                <a:cs typeface="Times New Roman" panose="02020603050405020304" pitchFamily="18" charset="0"/>
              </a:rPr>
              <a:t>klassikaal wat de leerlingen deze </a:t>
            </a:r>
            <a:r>
              <a:rPr lang="nl-NL" sz="1800" i="0" dirty="0" err="1">
                <a:effectLst/>
                <a:latin typeface="Calibri" panose="020F0502020204030204" pitchFamily="34" charset="0"/>
                <a:ea typeface="Calibri" panose="020F0502020204030204" pitchFamily="34" charset="0"/>
                <a:cs typeface="Times New Roman" panose="02020603050405020304" pitchFamily="18" charset="0"/>
              </a:rPr>
              <a:t>quest</a:t>
            </a:r>
            <a:r>
              <a:rPr lang="nl-NL" sz="1800" i="0" dirty="0">
                <a:effectLst/>
                <a:latin typeface="Calibri" panose="020F0502020204030204" pitchFamily="34" charset="0"/>
                <a:ea typeface="Calibri" panose="020F0502020204030204" pitchFamily="34" charset="0"/>
                <a:cs typeface="Times New Roman" panose="02020603050405020304" pitchFamily="18" charset="0"/>
              </a:rPr>
              <a:t> geleerd hebben en waar ze nog nieuwsgierig naar zijn voor de volgende lessen. </a:t>
            </a:r>
            <a:r>
              <a:rPr lang="nl-NL" i="0" dirty="0"/>
              <a:t> </a:t>
            </a:r>
          </a:p>
          <a:p>
            <a:endParaRPr lang="nl-NL" dirty="0"/>
          </a:p>
        </p:txBody>
      </p:sp>
      <p:sp>
        <p:nvSpPr>
          <p:cNvPr id="4" name="Slide Number Placeholder 3"/>
          <p:cNvSpPr>
            <a:spLocks noGrp="1"/>
          </p:cNvSpPr>
          <p:nvPr>
            <p:ph type="sldNum" sz="quarter" idx="5"/>
          </p:nvPr>
        </p:nvSpPr>
        <p:spPr/>
        <p:txBody>
          <a:bodyPr/>
          <a:lstStyle/>
          <a:p>
            <a:fld id="{DF8909D3-A6D1-4F34-8E0E-647541DC2ED0}" type="slidenum">
              <a:rPr lang="en-GB" smtClean="0"/>
              <a:t>6</a:t>
            </a:fld>
            <a:endParaRPr lang="en-GB"/>
          </a:p>
        </p:txBody>
      </p:sp>
    </p:spTree>
    <p:extLst>
      <p:ext uri="{BB962C8B-B14F-4D97-AF65-F5344CB8AC3E}">
        <p14:creationId xmlns:p14="http://schemas.microsoft.com/office/powerpoint/2010/main" val="2922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Toelichting</a:t>
            </a:r>
          </a:p>
          <a:p>
            <a:r>
              <a:rPr lang="nl-NL" dirty="0"/>
              <a:t>Aan het einde van de quest mag de eerste hint over de professor worden voorgelezen. Hang deze vervolgens op een goed zichtbare plek in het lokaal.</a:t>
            </a:r>
          </a:p>
          <a:p>
            <a:r>
              <a:rPr lang="nl-NL" dirty="0"/>
              <a:t>Leerlingen die deze eigenschap met de professor delen, mogen hun naam bij de weergave schrijven (of erbij hangen op een post </a:t>
            </a:r>
            <a:r>
              <a:rPr lang="nl-NL" dirty="0" err="1"/>
              <a:t>it</a:t>
            </a:r>
            <a:r>
              <a:rPr lang="nl-NL" dirty="0"/>
              <a:t>). </a:t>
            </a:r>
          </a:p>
          <a:p>
            <a:r>
              <a:rPr lang="nl-NL" dirty="0"/>
              <a:t>In totaal zijn er zes hints te verzamelen. Wanneer alle zes de hints zijn verzameld en opgehangen in de klas, zal kort daarna de les van de professor plaatsvinden. </a:t>
            </a:r>
          </a:p>
          <a:p>
            <a:endParaRPr lang="nl-NL" dirty="0"/>
          </a:p>
          <a:p>
            <a:r>
              <a:rPr lang="nl-NL" b="1" dirty="0"/>
              <a:t>Opdracht</a:t>
            </a:r>
          </a:p>
          <a:p>
            <a:r>
              <a:rPr lang="nl-NL" b="0" dirty="0"/>
              <a:t>Laat leerlingen hun naam bij de weergave plaatsen als zij een kenmerk met de professor delen. </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32601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a:t>
            </a:r>
          </a:p>
          <a:p>
            <a:r>
              <a:rPr lang="nl-NL" i="1" dirty="0"/>
              <a:t>Haal de voorkennis van de eerste quest op. </a:t>
            </a:r>
          </a:p>
          <a:p>
            <a:r>
              <a:rPr lang="nl-NL" dirty="0"/>
              <a:t>Wat weet je nog van de vorige keer? Wie kan er vertellen wat een universiteit is? En wie daar werkt? Professoren kunnen, naast lesgeven, heel interessant onderzoek doen. </a:t>
            </a:r>
          </a:p>
          <a:p>
            <a:endParaRPr lang="nl-NL" dirty="0"/>
          </a:p>
          <a:p>
            <a:r>
              <a:rPr lang="nl-NL" dirty="0"/>
              <a:t>Voorbeelden van onderzoek dat ook echt is uitgevoerd: </a:t>
            </a:r>
          </a:p>
          <a:p>
            <a:pPr marL="171450" indent="-171450">
              <a:buFont typeface="Arial" panose="020B0604020202020204" pitchFamily="34" charset="0"/>
              <a:buChar char="•"/>
            </a:pPr>
            <a:r>
              <a:rPr lang="nl-NL" dirty="0"/>
              <a:t>verandering van het bos als er wolven komen wonen</a:t>
            </a:r>
          </a:p>
          <a:p>
            <a:pPr marL="171450" indent="-171450">
              <a:buFont typeface="Arial" panose="020B0604020202020204" pitchFamily="34" charset="0"/>
              <a:buChar char="•"/>
            </a:pPr>
            <a:r>
              <a:rPr lang="nl-NL" dirty="0"/>
              <a:t>zien of iemand liegt, met elektrische stroom je hersenen verbeteren</a:t>
            </a:r>
          </a:p>
          <a:p>
            <a:pPr marL="171450" indent="-171450">
              <a:buFont typeface="Arial" panose="020B0604020202020204" pitchFamily="34" charset="0"/>
              <a:buChar char="•"/>
            </a:pPr>
            <a:r>
              <a:rPr lang="nl-NL" dirty="0"/>
              <a:t>gamen om dingen beter te onthouden</a:t>
            </a:r>
          </a:p>
          <a:p>
            <a:pPr marL="171450" indent="-171450">
              <a:buFont typeface="Arial" panose="020B0604020202020204" pitchFamily="34" charset="0"/>
              <a:buChar char="•"/>
            </a:pPr>
            <a:r>
              <a:rPr lang="nl-NL" dirty="0"/>
              <a:t>luisteren naar de geluiden van de oerknal aan de achterkant van de maan</a:t>
            </a:r>
          </a:p>
          <a:p>
            <a:pPr marL="171450" indent="-171450">
              <a:buFont typeface="Arial" panose="020B0604020202020204" pitchFamily="34" charset="0"/>
              <a:buChar char="•"/>
            </a:pPr>
            <a:r>
              <a:rPr lang="nl-NL" dirty="0"/>
              <a:t>hebben volwassenen en kinderen hetzelfde nodig om zich goed te voelen</a:t>
            </a:r>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9</a:t>
            </a:fld>
            <a:endParaRPr lang="nl-NL"/>
          </a:p>
        </p:txBody>
      </p:sp>
    </p:spTree>
    <p:extLst>
      <p:ext uri="{BB962C8B-B14F-4D97-AF65-F5344CB8AC3E}">
        <p14:creationId xmlns:p14="http://schemas.microsoft.com/office/powerpoint/2010/main" val="24310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dirty="0"/>
              <a:t>Instructie </a:t>
            </a:r>
          </a:p>
          <a:p>
            <a:r>
              <a:rPr lang="nl-NL" dirty="0"/>
              <a:t>In deze les staat de stap verkennen centraal. In het stadium van verkennen in onderzoek doen, is het belangrijk om erachter te komen of de vraag die je wil stellen misschien al beantwoord is, of wat er al over je onderwerp bekend is. Tip van de professor: Ga niks onderzoeken waar je het antwoord al op weet of wat makkelijk in een keer op te zoeken zou zijn </a:t>
            </a:r>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3267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Instructie</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De leerlingen mogen ook zo’n baret maken. Als iedereen dat heeft gedaan, start de quiz op de volgende slide.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p:txBody>
      </p:sp>
      <p:sp>
        <p:nvSpPr>
          <p:cNvPr id="4" name="Slide Number Placeholder 3"/>
          <p:cNvSpPr>
            <a:spLocks noGrp="1"/>
          </p:cNvSpPr>
          <p:nvPr>
            <p:ph type="sldNum" sz="quarter" idx="5"/>
          </p:nvPr>
        </p:nvSpPr>
        <p:spPr/>
        <p:txBody>
          <a:bodyPr/>
          <a:lstStyle/>
          <a:p>
            <a:fld id="{DF8909D3-A6D1-4F34-8E0E-647541DC2ED0}" type="slidenum">
              <a:rPr lang="en-GB" smtClean="0"/>
              <a:t>11</a:t>
            </a:fld>
            <a:endParaRPr lang="en-GB"/>
          </a:p>
        </p:txBody>
      </p:sp>
    </p:spTree>
    <p:extLst>
      <p:ext uri="{BB962C8B-B14F-4D97-AF65-F5344CB8AC3E}">
        <p14:creationId xmlns:p14="http://schemas.microsoft.com/office/powerpoint/2010/main" val="129408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dirty="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dirty="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dirty="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dirty="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err="1"/>
              <a:t>SUBTITel</a:t>
            </a:r>
            <a:endParaRPr lang="nl-NL" dirty="0"/>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dirty="0"/>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dirty="0"/>
              <a:t>Selecteer dit kader, ga naar </a:t>
            </a:r>
            <a:br>
              <a:rPr lang="nl-NL" dirty="0"/>
            </a:br>
            <a:r>
              <a:rPr lang="nl-NL" dirty="0"/>
              <a:t>de tab ‘Slidebuilder’, klik op</a:t>
            </a:r>
            <a:br>
              <a:rPr lang="nl-NL" dirty="0"/>
            </a:br>
            <a:r>
              <a:rPr lang="nl-NL" dirty="0"/>
              <a:t>‘Afbeeldingen’, selecteer de</a:t>
            </a:r>
            <a:br>
              <a:rPr lang="nl-NL" dirty="0"/>
            </a:br>
            <a:r>
              <a:rPr lang="nl-NL" dirty="0"/>
              <a:t>gewenste afbeelding </a:t>
            </a:r>
            <a:br>
              <a:rPr lang="nl-NL" dirty="0"/>
            </a:br>
            <a:r>
              <a:rPr lang="nl-NL" dirty="0"/>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dirty="0"/>
              <a:t>Leestekst</a:t>
            </a:r>
          </a:p>
          <a:p>
            <a:pPr lvl="1"/>
            <a:r>
              <a:rPr lang="nl-NL" dirty="0" err="1"/>
              <a:t>Bullet</a:t>
            </a:r>
            <a:r>
              <a:rPr lang="nl-NL" dirty="0"/>
              <a:t> </a:t>
            </a:r>
          </a:p>
          <a:p>
            <a:pPr lvl="2"/>
            <a:r>
              <a:rPr lang="nl-NL" dirty="0"/>
              <a:t>Sub-</a:t>
            </a:r>
            <a:r>
              <a:rPr lang="nl-NL" dirty="0" err="1"/>
              <a:t>bullet</a:t>
            </a:r>
            <a:endParaRPr lang="nl-NL" dirty="0"/>
          </a:p>
          <a:p>
            <a:pPr lvl="3"/>
            <a:r>
              <a:rPr lang="nl-NL" dirty="0"/>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dirty="0"/>
              <a:t>Titel</a:t>
            </a:r>
            <a:br>
              <a:rPr lang="nl-NL" dirty="0"/>
            </a:br>
            <a:r>
              <a:rPr lang="nl-NL" dirty="0"/>
              <a:t>max. 2 regels</a:t>
            </a:r>
            <a:endParaRPr lang="en-GB" dirty="0"/>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Klik op ‘afbeeldingen’ in de tab ‘Slidebuilder’</a:t>
            </a:r>
            <a:br>
              <a:rPr lang="nl-NL" noProof="0" dirty="0"/>
            </a:br>
            <a:r>
              <a:rPr lang="nl-NL" noProof="0" dirty="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4"/>
            <a:endParaRPr lang="nl-NL" dirty="0"/>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dirty="0"/>
              <a:t>Klik op het pictogram hieronder</a:t>
            </a:r>
            <a:br>
              <a:rPr lang="nl-NL" dirty="0"/>
            </a:br>
            <a:r>
              <a:rPr lang="nl-NL" dirty="0"/>
              <a:t>om een tabel in te voegen</a:t>
            </a:r>
            <a:endParaRPr lang="nl-NL" noProof="0"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dirty="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dirty="0" err="1"/>
              <a:t>Bullet</a:t>
            </a:r>
            <a:endParaRPr lang="nl-NL" dirty="0"/>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05-02-2024</a:t>
            </a:fld>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dirty="0"/>
              <a:t>Titel</a:t>
            </a:r>
            <a:br>
              <a:rPr lang="nl-NL" dirty="0"/>
            </a:br>
            <a:r>
              <a:rPr lang="nl-NL" dirty="0"/>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05-02-2024</a:t>
            </a:fld>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108993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05-02-2024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dirty="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dirty="0"/>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dirty="0"/>
              <a:t>Plaats een foto en zet die op de achtergrond met rechtermuisknop</a:t>
            </a:r>
            <a:br>
              <a:rPr lang="nl-NL" dirty="0"/>
            </a:br>
            <a:r>
              <a:rPr lang="nl-NL" dirty="0"/>
              <a:t> &gt; </a:t>
            </a:r>
            <a:r>
              <a:rPr lang="nl-NL" dirty="0" err="1"/>
              <a:t>send</a:t>
            </a:r>
            <a:r>
              <a:rPr lang="nl-NL" dirty="0"/>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2/5/24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a:t>
            </a:r>
            <a:br>
              <a:rPr lang="nl-NL" dirty="0"/>
            </a:br>
            <a:r>
              <a:rPr lang="nl-NL" dirty="0"/>
              <a:t>de gewenste afbeelding </a:t>
            </a:r>
            <a:br>
              <a:rPr lang="nl-NL" dirty="0"/>
            </a:br>
            <a:r>
              <a:rPr lang="nl-NL" dirty="0"/>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Selecteer dit kader, ga naar </a:t>
            </a:r>
            <a:br>
              <a:rPr lang="nl-NL" dirty="0"/>
            </a:br>
            <a:r>
              <a:rPr lang="nl-NL" dirty="0"/>
              <a:t>de tab ‘</a:t>
            </a:r>
            <a:r>
              <a:rPr lang="nl-NL" dirty="0" err="1"/>
              <a:t>Slidebuilder’,klik</a:t>
            </a:r>
            <a:r>
              <a:rPr lang="nl-NL" dirty="0"/>
              <a:t> op ‘Afbeeldingen’, selecteer de gewenste afbeelding </a:t>
            </a:r>
            <a:br>
              <a:rPr lang="nl-NL" dirty="0"/>
            </a:br>
            <a:r>
              <a:rPr lang="nl-NL" dirty="0"/>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dirty="0"/>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dirty="0"/>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endParaRPr lang="nl-NL" sz="1400" b="1" cap="all" spc="0" baseline="0" dirty="0">
              <a:solidFill>
                <a:sysClr val="windowText" lastClr="000000"/>
              </a:solidFill>
              <a:latin typeface="+mn-lt"/>
              <a:cs typeface="Calibri" panose="020F0502020204030204" pitchFamily="34" charset="0"/>
            </a:endParaRP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endParaRPr lang="nl-NL" sz="1400" b="1" cap="all" spc="0" baseline="0" dirty="0">
              <a:solidFill>
                <a:sysClr val="windowText" lastClr="000000"/>
              </a:solidFill>
              <a:latin typeface="+mn-lt"/>
              <a:cs typeface="Calibri" panose="020F0502020204030204" pitchFamily="34" charset="0"/>
            </a:endParaRP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a:t>
            </a:r>
            <a:br>
              <a:rPr lang="nl-NL" dirty="0"/>
            </a:br>
            <a:r>
              <a:rPr lang="nl-NL" dirty="0"/>
              <a:t>‘Slidebuilder’, klik op ‘Afbeeldingen’, </a:t>
            </a:r>
            <a:br>
              <a:rPr lang="nl-NL" dirty="0"/>
            </a:br>
            <a:r>
              <a:rPr lang="nl-NL" dirty="0"/>
              <a:t>selecteer de gewenste afbeelding </a:t>
            </a:r>
            <a:br>
              <a:rPr lang="nl-NL" dirty="0"/>
            </a:br>
            <a:r>
              <a:rPr lang="nl-NL" dirty="0"/>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dirty="0"/>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dirty="0"/>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endParaRPr lang="nl-NL" sz="1400" b="1" cap="all" spc="0" baseline="0" dirty="0">
              <a:solidFill>
                <a:sysClr val="windowText" lastClr="000000"/>
              </a:solidFill>
              <a:latin typeface="+mn-lt"/>
              <a:cs typeface="Calibri" panose="020F0502020204030204" pitchFamily="34" charset="0"/>
            </a:endParaRP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dirty="0"/>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endParaRPr lang="nl-NL" sz="1400" b="1" cap="all" spc="0" baseline="0" dirty="0">
              <a:solidFill>
                <a:sysClr val="windowText" lastClr="000000"/>
              </a:solidFill>
              <a:latin typeface="+mn-lt"/>
              <a:cs typeface="Calibri" panose="020F0502020204030204" pitchFamily="34" charset="0"/>
            </a:endParaRP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dirty="0"/>
              <a:t>Titel</a:t>
            </a:r>
            <a:br>
              <a:rPr lang="nl-NL" dirty="0"/>
            </a:br>
            <a:r>
              <a:rPr lang="nl-NL" dirty="0"/>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a:p>
            <a:pPr lvl="4"/>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endParaRPr lang="nl-NL" sz="1400" b="1" cap="all" spc="0" baseline="0" dirty="0">
              <a:solidFill>
                <a:sysClr val="windowText" lastClr="000000"/>
              </a:solidFill>
              <a:latin typeface="+mn-lt"/>
              <a:cs typeface="Calibri" panose="020F0502020204030204" pitchFamily="34" charset="0"/>
            </a:endParaRP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dirty="0"/>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endParaRPr lang="nl-NL" sz="1400" b="1" cap="all" spc="0" baseline="0" dirty="0">
              <a:solidFill>
                <a:sysClr val="windowText" lastClr="000000"/>
              </a:solidFill>
              <a:latin typeface="+mn-lt"/>
              <a:cs typeface="Calibri" panose="020F0502020204030204" pitchFamily="34" charset="0"/>
            </a:endParaRP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endParaRPr lang="nl-NL" sz="1400" b="1" cap="all" spc="0" baseline="0" dirty="0">
              <a:solidFill>
                <a:sysClr val="windowText" lastClr="000000"/>
              </a:solidFill>
              <a:latin typeface="+mn-lt"/>
              <a:cs typeface="Calibri" panose="020F0502020204030204" pitchFamily="34" charset="0"/>
            </a:endParaRP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dirty="0"/>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dirty="0"/>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dirty="0"/>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dirty="0"/>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dirty="0"/>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dirty="0"/>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dirty="0"/>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endParaRPr lang="nl-NL" sz="671" spc="0" baseline="0" dirty="0">
                <a:solidFill>
                  <a:srgbClr val="333333"/>
                </a:solidFill>
                <a:latin typeface="Arial"/>
                <a:cs typeface="Arial"/>
                <a:sym typeface="Arial"/>
                <a:rtl val="0"/>
              </a:endParaRP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endParaRPr lang="nl-NL" sz="863" spc="0" baseline="0" dirty="0">
                <a:solidFill>
                  <a:srgbClr val="333333"/>
                </a:solidFill>
                <a:latin typeface="Arial"/>
                <a:cs typeface="Arial"/>
                <a:sym typeface="Arial"/>
                <a:rtl val="0"/>
              </a:endParaRP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endParaRPr lang="nl-NL" sz="575" spc="0" baseline="0" dirty="0">
                <a:solidFill>
                  <a:srgbClr val="999999"/>
                </a:solidFill>
                <a:latin typeface="Arial"/>
                <a:cs typeface="Arial"/>
                <a:sym typeface="Arial"/>
                <a:rtl val="0"/>
              </a:endParaRP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endParaRPr lang="nl-NL" sz="575" spc="0" baseline="0" dirty="0">
                <a:solidFill>
                  <a:srgbClr val="999999"/>
                </a:solidFill>
                <a:latin typeface="Arial"/>
                <a:cs typeface="Arial"/>
                <a:sym typeface="Arial"/>
                <a:rtl val="0"/>
              </a:endParaRP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endParaRPr lang="nl-NL" sz="575" spc="0" baseline="0" dirty="0">
                <a:solidFill>
                  <a:srgbClr val="3897F0"/>
                </a:solidFill>
                <a:latin typeface="Arial"/>
                <a:cs typeface="Arial"/>
                <a:sym typeface="Arial"/>
                <a:rtl val="0"/>
              </a:endParaRP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endParaRPr lang="nl-NL" sz="863" spc="0" baseline="0" dirty="0">
                <a:solidFill>
                  <a:srgbClr val="333333"/>
                </a:solidFill>
                <a:latin typeface="Arial"/>
                <a:cs typeface="Arial"/>
                <a:sym typeface="Arial"/>
                <a:rtl val="0"/>
              </a:endParaRP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endParaRPr lang="nl-NL" sz="575" spc="0" baseline="0" dirty="0">
                <a:solidFill>
                  <a:srgbClr val="999999"/>
                </a:solidFill>
                <a:latin typeface="Arial"/>
                <a:cs typeface="Arial"/>
                <a:sym typeface="Arial"/>
                <a:rtl val="0"/>
              </a:endParaRP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endParaRPr lang="nl-NL" sz="863" spc="0" baseline="0" dirty="0">
                <a:solidFill>
                  <a:srgbClr val="333333"/>
                </a:solidFill>
                <a:latin typeface="Arial"/>
                <a:cs typeface="Arial"/>
                <a:sym typeface="Arial"/>
                <a:rtl val="0"/>
              </a:endParaRP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endParaRPr lang="nl-NL" sz="575" spc="0" baseline="0" dirty="0">
                <a:solidFill>
                  <a:srgbClr val="999999"/>
                </a:solidFill>
                <a:latin typeface="Arial"/>
                <a:cs typeface="Arial"/>
                <a:sym typeface="Arial"/>
                <a:rtl val="0"/>
              </a:endParaRP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dirty="0"/>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dirty="0"/>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dirty="0"/>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dirty="0"/>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dirty="0"/>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dirty="0"/>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dirty="0"/>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endParaRPr lang="nl-NL" sz="671" spc="0" baseline="0" dirty="0">
                <a:solidFill>
                  <a:srgbClr val="FFFFFF"/>
                </a:solidFill>
                <a:latin typeface="Arial"/>
                <a:cs typeface="Arial"/>
                <a:sym typeface="Arial"/>
                <a:rtl val="0"/>
              </a:endParaRP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dirty="0"/>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dirty="0"/>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endParaRPr lang="nl-NL" sz="575" spc="0" baseline="0" dirty="0">
                <a:solidFill>
                  <a:srgbClr val="333333"/>
                </a:solidFill>
                <a:latin typeface="Arial"/>
                <a:cs typeface="Arial"/>
                <a:sym typeface="Arial"/>
                <a:rtl val="0"/>
              </a:endParaRP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endParaRPr lang="nl-NL" sz="575" spc="0" baseline="0" dirty="0">
                <a:solidFill>
                  <a:srgbClr val="333333"/>
                </a:solidFill>
                <a:latin typeface="Arial"/>
                <a:cs typeface="Arial"/>
                <a:sym typeface="Arial"/>
                <a:rtl val="0"/>
              </a:endParaRP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dirty="0"/>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dirty="0"/>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dirty="0"/>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dirty="0"/>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dirty="0"/>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dirty="0"/>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dirty="0"/>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dirty="0"/>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dirty="0"/>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dirty="0"/>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dirty="0"/>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dirty="0"/>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dirty="0"/>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dirty="0"/>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dirty="0"/>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dirty="0"/>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dirty="0"/>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dirty="0"/>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b="1" cap="all" baseline="0" noProof="0" dirty="0">
                  <a:solidFill>
                    <a:srgbClr val="211F26"/>
                  </a:solidFill>
                  <a:latin typeface="Calibri" panose="020F0502020204030204" pitchFamily="34" charset="0"/>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dirty="0">
                  <a:solidFill>
                    <a:srgbClr val="211F26"/>
                  </a:solidFill>
                  <a:latin typeface="Calibri" panose="020F0502020204030204" pitchFamily="34" charset="0"/>
                  <a:cs typeface="Calibri" panose="020F0502020204030204" pitchFamily="34" charset="0"/>
                </a:rPr>
                <a:t> 'SLIDEBUILDER’ </a:t>
              </a:r>
              <a:r>
                <a:rPr lang="nl-NL" sz="1200" kern="1200" cap="none" baseline="0" noProof="0" dirty="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dirty="0">
                  <a:solidFill>
                    <a:srgbClr val="211F26"/>
                  </a:solidFill>
                  <a:latin typeface="Calibri" panose="020F0502020204030204" pitchFamily="34" charset="0"/>
                  <a:ea typeface="+mn-ea"/>
                  <a:cs typeface="Calibri" panose="020F0502020204030204" pitchFamily="34" charset="0"/>
                </a:rPr>
              </a:br>
              <a:r>
                <a:rPr lang="nl-NL" sz="1200" kern="1200" cap="none" baseline="0" noProof="0" dirty="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dirty="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dirty="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dirty="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dirty="0">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dirty="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dirty="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dirty="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endParaRPr lang="nl-NL" sz="1400" b="1" cap="all" spc="0" baseline="0" dirty="0">
              <a:solidFill>
                <a:sysClr val="windowText" lastClr="000000"/>
              </a:solidFill>
              <a:latin typeface="+mn-lt"/>
              <a:cs typeface="Calibri" panose="020F0502020204030204" pitchFamily="34" charset="0"/>
            </a:endParaRP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dirty="0"/>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dirty="0"/>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dirty="0"/>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dirty="0"/>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dirty="0"/>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dirty="0"/>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dirty="0"/>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dirty="0"/>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dirty="0"/>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dirty="0"/>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dirty="0"/>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dirty="0"/>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dirty="0"/>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dirty="0"/>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dirty="0"/>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dirty="0"/>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dirty="0"/>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dirty="0"/>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dirty="0"/>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dirty="0"/>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dirty="0"/>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dirty="0"/>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dirty="0"/>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dirty="0"/>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dirty="0"/>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endParaRPr lang="nl-NL" sz="472" spc="0" baseline="0" dirty="0">
                  <a:solidFill>
                    <a:srgbClr val="333333"/>
                  </a:solidFill>
                  <a:latin typeface="Arial"/>
                  <a:cs typeface="Arial"/>
                  <a:sym typeface="Arial"/>
                  <a:rtl val="0"/>
                </a:endParaRP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endParaRPr lang="nl-NL" sz="472" spc="0" baseline="0" dirty="0">
                  <a:solidFill>
                    <a:srgbClr val="333333"/>
                  </a:solidFill>
                  <a:latin typeface="Arial"/>
                  <a:cs typeface="Arial"/>
                  <a:sym typeface="Arial"/>
                  <a:rtl val="0"/>
                </a:endParaRP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endParaRPr lang="nl-NL" sz="472" spc="0" baseline="0" dirty="0">
                  <a:solidFill>
                    <a:srgbClr val="333333"/>
                  </a:solidFill>
                  <a:latin typeface="Arial"/>
                  <a:cs typeface="Arial"/>
                  <a:sym typeface="Arial"/>
                  <a:rtl val="0"/>
                </a:endParaRP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endParaRPr lang="nl-NL" sz="472" spc="0" baseline="0" dirty="0">
                  <a:solidFill>
                    <a:srgbClr val="333333"/>
                  </a:solidFill>
                  <a:latin typeface="Arial"/>
                  <a:cs typeface="Arial"/>
                  <a:sym typeface="Arial"/>
                  <a:rtl val="0"/>
                </a:endParaRP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endParaRPr lang="nl-NL" sz="472" spc="0" baseline="0" dirty="0">
                  <a:solidFill>
                    <a:srgbClr val="333333"/>
                  </a:solidFill>
                  <a:latin typeface="Arial"/>
                  <a:cs typeface="Arial"/>
                  <a:sym typeface="Arial"/>
                  <a:rtl val="0"/>
                </a:endParaRP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endParaRPr lang="nl-NL" sz="472" spc="0" baseline="0" dirty="0">
                  <a:solidFill>
                    <a:srgbClr val="999999"/>
                  </a:solidFill>
                  <a:latin typeface="Arial"/>
                  <a:cs typeface="Arial"/>
                  <a:sym typeface="Arial"/>
                  <a:rtl val="0"/>
                </a:endParaRP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dirty="0"/>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endParaRPr lang="nl-NL" sz="566" spc="0" baseline="0" dirty="0">
                    <a:solidFill>
                      <a:srgbClr val="333333"/>
                    </a:solidFill>
                    <a:latin typeface="Arial"/>
                    <a:cs typeface="Arial"/>
                    <a:sym typeface="Arial"/>
                    <a:rtl val="0"/>
                  </a:endParaRP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endParaRPr lang="nl-NL" sz="566" spc="0" baseline="0" dirty="0">
                    <a:solidFill>
                      <a:srgbClr val="333333"/>
                    </a:solidFill>
                    <a:latin typeface="Arial"/>
                    <a:cs typeface="Arial"/>
                    <a:sym typeface="Arial"/>
                    <a:rtl val="0"/>
                  </a:endParaRP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endParaRPr lang="nl-NL" sz="566" spc="0" baseline="0" dirty="0">
                    <a:solidFill>
                      <a:srgbClr val="5FA8DB"/>
                    </a:solidFill>
                    <a:latin typeface="Arial"/>
                    <a:cs typeface="Arial"/>
                    <a:sym typeface="Arial"/>
                    <a:rtl val="0"/>
                  </a:endParaRP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dirty="0"/>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endParaRPr lang="nl-NL" sz="566" spc="0" baseline="0" dirty="0">
                  <a:solidFill>
                    <a:srgbClr val="333333"/>
                  </a:solidFill>
                  <a:latin typeface="Arial"/>
                  <a:cs typeface="Arial"/>
                  <a:sym typeface="Arial"/>
                  <a:rtl val="0"/>
                </a:endParaRP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dirty="0"/>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endParaRPr lang="nl-NL" sz="283" spc="0" baseline="0" dirty="0">
                  <a:solidFill>
                    <a:srgbClr val="999999"/>
                  </a:solidFill>
                  <a:latin typeface="Arial"/>
                  <a:cs typeface="Arial"/>
                  <a:sym typeface="Arial"/>
                  <a:rtl val="0"/>
                </a:endParaRP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endParaRPr lang="nl-NL" sz="283" spc="0" baseline="0" dirty="0">
                  <a:solidFill>
                    <a:srgbClr val="333333"/>
                  </a:solidFill>
                  <a:latin typeface="Arial"/>
                  <a:cs typeface="Arial"/>
                  <a:sym typeface="Arial"/>
                  <a:rtl val="0"/>
                </a:endParaRP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dirty="0"/>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endParaRPr lang="nl-NL" sz="566" spc="0" baseline="0" dirty="0">
                <a:solidFill>
                  <a:srgbClr val="333333"/>
                </a:solidFill>
                <a:latin typeface="Arial"/>
                <a:cs typeface="Arial"/>
                <a:sym typeface="Arial"/>
                <a:rtl val="0"/>
              </a:endParaRP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dirty="0"/>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dirty="0"/>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dirty="0"/>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dirty="0"/>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dirty="0"/>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dirty="0"/>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dirty="0"/>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dirty="0"/>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dirty="0"/>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endParaRPr lang="nl-NL" dirty="0"/>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endParaRPr lang="nl-NL" dirty="0"/>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dirty="0"/>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dirty="0"/>
              <a:t>Selecteer dit kader, ga naar </a:t>
            </a:r>
            <a:br>
              <a:rPr lang="nl-NL" dirty="0"/>
            </a:br>
            <a:r>
              <a:rPr lang="nl-NL" dirty="0"/>
              <a:t>de tab ‘Slidebuilder’, klik op ‘Afbeeldingen’, selecteer de gewenste afbeelding </a:t>
            </a:r>
            <a:br>
              <a:rPr lang="nl-NL" dirty="0"/>
            </a:br>
            <a:r>
              <a:rPr lang="nl-NL" dirty="0"/>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dirty="0"/>
              <a:t>Selecteer dit kader, ga naar </a:t>
            </a:r>
            <a:br>
              <a:rPr lang="nl-NL" dirty="0"/>
            </a:br>
            <a:r>
              <a:rPr lang="nl-NL" dirty="0"/>
              <a:t>de tab ‘Slidebuilder’, </a:t>
            </a:r>
            <a:br>
              <a:rPr lang="nl-NL" dirty="0"/>
            </a:br>
            <a:r>
              <a:rPr lang="nl-NL" dirty="0"/>
              <a:t>klik op ‘Afbeeldingen’, </a:t>
            </a:r>
            <a:br>
              <a:rPr lang="nl-NL" dirty="0"/>
            </a:br>
            <a:r>
              <a:rPr lang="nl-NL" dirty="0"/>
              <a:t>selecteer de gewenste </a:t>
            </a:r>
            <a:br>
              <a:rPr lang="nl-NL" dirty="0"/>
            </a:br>
            <a:r>
              <a:rPr lang="nl-NL" dirty="0"/>
              <a:t>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a:srcRect/>
            <a:stretch>
              <a:fillRect l="1" r="1"/>
            </a:stretch>
          </a:blipFill>
        </p:spPr>
        <p:txBody>
          <a:bodyPr/>
          <a:lstStyle>
            <a:lvl1pPr>
              <a:defRPr sz="100">
                <a:solidFill>
                  <a:schemeClr val="bg1"/>
                </a:solidFill>
              </a:defRPr>
            </a:lvl1pPr>
          </a:lstStyle>
          <a:p>
            <a:pPr lvl="0"/>
            <a:r>
              <a:rPr lang="nl-NL" dirty="0"/>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dirty="0"/>
              <a:t>Selecteer dit kader, ga naar de tab ‘Slidebuilder’, klik op ‘Afbeeldingen’, selecteer de gewenste afbeelding </a:t>
            </a:r>
            <a:br>
              <a:rPr lang="nl-NL" dirty="0"/>
            </a:br>
            <a:r>
              <a:rPr lang="nl-NL" dirty="0"/>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dirty="0"/>
              <a:t>Titel</a:t>
            </a:r>
            <a:br>
              <a:rPr lang="nl-NL" dirty="0"/>
            </a:br>
            <a:r>
              <a:rPr lang="nl-NL" dirty="0"/>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a:srcRect/>
            <a:stretch>
              <a:fillRect t="9" b="9"/>
            </a:stretch>
          </a:blipFill>
        </p:spPr>
        <p:txBody>
          <a:bodyPr/>
          <a:lstStyle>
            <a:lvl1pPr marL="0" indent="0">
              <a:buNone/>
              <a:defRPr/>
            </a:lvl1pPr>
          </a:lstStyle>
          <a:p>
            <a:pPr lvl="0"/>
            <a:r>
              <a:rPr lang="nl-NL" dirty="0"/>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Devices</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dirty="0"/>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a:srcRect/>
            <a:stretch>
              <a:fillRect l="1" r="1"/>
            </a:stretch>
          </a:blipFill>
        </p:spPr>
        <p:txBody>
          <a:bodyPr/>
          <a:lstStyle>
            <a:lvl1pPr>
              <a:defRPr sz="100">
                <a:solidFill>
                  <a:schemeClr val="bg1"/>
                </a:solidFill>
              </a:defRPr>
            </a:lvl1pPr>
          </a:lstStyle>
          <a:p>
            <a:pPr lvl="0"/>
            <a:r>
              <a:rPr lang="nl-NL" dirty="0"/>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a:srcRect/>
            <a:stretch>
              <a:fillRect l="1" r="1"/>
            </a:stretch>
          </a:blipFill>
        </p:spPr>
        <p:txBody>
          <a:bodyPr/>
          <a:lstStyle>
            <a:lvl1pPr>
              <a:defRPr sz="100">
                <a:solidFill>
                  <a:schemeClr val="bg1"/>
                </a:solidFill>
              </a:defRPr>
            </a:lvl1pPr>
          </a:lstStyle>
          <a:p>
            <a:pPr lvl="0"/>
            <a:r>
              <a:rPr lang="nl-NL" dirty="0"/>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dirty="0"/>
              <a:t>Selecteer dit kader, ga naar de tab ‘Slidebuilder’, </a:t>
            </a:r>
            <a:br>
              <a:rPr lang="nl-NL" dirty="0"/>
            </a:br>
            <a:r>
              <a:rPr lang="nl-NL" dirty="0"/>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dirty="0"/>
              <a:t>Titel</a:t>
            </a:r>
            <a:br>
              <a:rPr lang="nl-NL" dirty="0"/>
            </a:br>
            <a:r>
              <a:rPr lang="nl-NL" dirty="0"/>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a:stretch>
              <a:fillRect/>
            </a:stretch>
          </a:blipFill>
        </p:spPr>
        <p:txBody>
          <a:bodyPr/>
          <a:lstStyle>
            <a:lvl1pPr marL="0" indent="0">
              <a:buNone/>
              <a:defRPr/>
            </a:lvl1pPr>
          </a:lstStyle>
          <a:p>
            <a:pPr lvl="0"/>
            <a:r>
              <a:rPr lang="nl-NL" dirty="0"/>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dirty="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endParaRPr lang="nl-NL" sz="1400" b="1" cap="all" spc="0" baseline="0" dirty="0">
              <a:solidFill>
                <a:sysClr val="windowText" lastClr="000000"/>
              </a:solidFill>
              <a:latin typeface="+mn-lt"/>
              <a:cs typeface="Calibri" panose="020F0502020204030204" pitchFamily="34" charset="0"/>
            </a:endParaRP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a:srcRect/>
            <a:stretch>
              <a:fillRect t="9" b="9"/>
            </a:stretch>
          </a:blipFill>
        </p:spPr>
        <p:txBody>
          <a:bodyPr/>
          <a:lstStyle>
            <a:lvl1pPr marL="0" indent="0">
              <a:buNone/>
              <a:defRPr/>
            </a:lvl1pPr>
          </a:lstStyle>
          <a:p>
            <a:pPr lvl="0"/>
            <a:r>
              <a:rPr lang="nl-NL" dirty="0"/>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dirty="0"/>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endParaRPr lang="nl-NL" sz="1400" b="1" cap="all" spc="0" baseline="0" dirty="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dirty="0"/>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a:srcRect/>
            <a:stretch>
              <a:fillRect t="9" b="9"/>
            </a:stretch>
          </a:blipFill>
        </p:spPr>
        <p:txBody>
          <a:bodyPr/>
          <a:lstStyle>
            <a:lvl1pPr marL="0" indent="0">
              <a:buNone/>
              <a:defRPr/>
            </a:lvl1pPr>
          </a:lstStyle>
          <a:p>
            <a:pPr lvl="0"/>
            <a:r>
              <a:rPr lang="nl-NL" dirty="0"/>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dirty="0"/>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err="1">
                <a:solidFill>
                  <a:sysClr val="windowText" lastClr="000000"/>
                </a:solidFill>
                <a:latin typeface="+mn-lt"/>
                <a:cs typeface="Calibri" panose="020F0502020204030204" pitchFamily="34" charset="0"/>
              </a:rPr>
              <a:t>cONTACT</a:t>
            </a:r>
            <a:endParaRPr lang="nl-NL" sz="1400" b="1" cap="all" spc="0" baseline="0" dirty="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dirty="0"/>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dirty="0">
                <a:solidFill>
                  <a:schemeClr val="accent2"/>
                </a:solidFill>
              </a:rPr>
              <a:t>Erasmus</a:t>
            </a:r>
            <a:r>
              <a:rPr lang="nl-NL" sz="2800" baseline="0" dirty="0">
                <a:solidFill>
                  <a:schemeClr val="accent2"/>
                </a:solidFill>
              </a:rPr>
              <a:t> University Rotterdam</a:t>
            </a:r>
            <a:endParaRPr lang="nl-NL" sz="2800" dirty="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dirty="0">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dirty="0">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dirty="0"/>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 + </a:t>
            </a:r>
            <a:r>
              <a:rPr lang="nl-NL" sz="1400" b="1" cap="all" spc="0" baseline="0" dirty="0" err="1">
                <a:solidFill>
                  <a:sysClr val="windowText" lastClr="000000"/>
                </a:solidFill>
                <a:latin typeface="+mn-lt"/>
                <a:cs typeface="Calibri" panose="020F0502020204030204" pitchFamily="34" charset="0"/>
              </a:rPr>
              <a:t>outro</a:t>
            </a:r>
            <a:r>
              <a:rPr lang="nl-NL" sz="1400" b="1" cap="all" spc="0" baseline="0" dirty="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dirty="0"/>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dirty="0"/>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dirty="0"/>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dirty="0"/>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dirty="0"/>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dirty="0"/>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dirty="0"/>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dirty="0"/>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dirty="0"/>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dirty="0"/>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dirty="0"/>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dirty="0"/>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dirty="0"/>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dirty="0"/>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dirty="0"/>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dirty="0"/>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dirty="0"/>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dirty="0"/>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dirty="0"/>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dirty="0"/>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dirty="0"/>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dirty="0"/>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dirty="0"/>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dirty="0"/>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endParaRPr lang="nl-NL" sz="1400" b="1" cap="all" spc="0" baseline="0" dirty="0">
              <a:solidFill>
                <a:sysClr val="windowText" lastClr="000000"/>
              </a:solidFill>
              <a:latin typeface="+mn-lt"/>
              <a:cs typeface="Calibri" panose="020F0502020204030204" pitchFamily="34" charset="0"/>
            </a:endParaRP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endParaRPr lang="nl-NL" dirty="0"/>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Selecteer dit kader, ga naar de tab ‘Slidebuilder’, klik op ‘Afbeeldingen’, </a:t>
            </a:r>
            <a:br>
              <a:rPr lang="nl-NL" dirty="0"/>
            </a:br>
            <a:r>
              <a:rPr lang="nl-NL" dirty="0"/>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endParaRPr lang="nl-NL" sz="1400" b="1" cap="all" spc="0" baseline="0" dirty="0">
              <a:solidFill>
                <a:sysClr val="windowText" lastClr="000000"/>
              </a:solidFill>
              <a:latin typeface="+mn-lt"/>
              <a:cs typeface="Calibri" panose="020F0502020204030204" pitchFamily="34" charset="0"/>
            </a:endParaRP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endParaRPr lang="nl-NL" dirty="0"/>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dirty="0"/>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dirty="0"/>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dirty="0"/>
              <a:t>Naam spreker</a:t>
            </a:r>
          </a:p>
          <a:p>
            <a:pPr lvl="4"/>
            <a:endParaRPr lang="nl-NL" dirty="0"/>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dirty="0"/>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dirty="0"/>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dirty="0"/>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endParaRPr lang="nl-NL" sz="1400" b="1" cap="all" spc="0" baseline="0" dirty="0">
              <a:solidFill>
                <a:sysClr val="windowText" lastClr="000000"/>
              </a:solidFill>
              <a:latin typeface="+mn-lt"/>
              <a:cs typeface="Calibri" panose="020F0502020204030204" pitchFamily="34" charset="0"/>
            </a:endParaRP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dirty="0"/>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dirty="0"/>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Titel </a:t>
            </a:r>
            <a:br>
              <a:rPr lang="nl-NL" dirty="0"/>
            </a:br>
            <a:r>
              <a:rPr lang="nl-NL" dirty="0"/>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dirty="0"/>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dirty="0"/>
              <a:t>Klik 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a:p>
            <a:endParaRPr lang="nl-NL" dirty="0"/>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dirty="0"/>
              <a:t>Selecteer dit kader, </a:t>
            </a:r>
            <a:br>
              <a:rPr lang="nl-NL" dirty="0"/>
            </a:br>
            <a:r>
              <a:rPr lang="nl-NL" dirty="0"/>
              <a:t>ga naar de tab ‘Slidebuilder’, </a:t>
            </a:r>
            <a:br>
              <a:rPr lang="nl-NL" dirty="0"/>
            </a:br>
            <a:r>
              <a:rPr lang="nl-NL" dirty="0"/>
              <a:t>klik op ‘Afbeeldingen’, selecteer de gewenste afbeelding </a:t>
            </a:r>
            <a:br>
              <a:rPr lang="nl-NL" dirty="0"/>
            </a:br>
            <a:r>
              <a:rPr lang="nl-NL" dirty="0"/>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endParaRPr lang="nl-NL" sz="1400" b="1" cap="all" spc="0" baseline="0" dirty="0">
              <a:solidFill>
                <a:sysClr val="windowText" lastClr="000000"/>
              </a:solidFill>
              <a:latin typeface="+mn-lt"/>
              <a:cs typeface="Calibri" panose="020F0502020204030204" pitchFamily="34" charset="0"/>
            </a:endParaRP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endParaRPr lang="nl-NL" dirty="0"/>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endParaRPr lang="nl-NL" dirty="0"/>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dirty="0"/>
              <a:t>Selecteer dit kader, ga naar de tab ‘Slidebuilder’, </a:t>
            </a:r>
            <a:br>
              <a:rPr lang="nl-NL" dirty="0"/>
            </a:br>
            <a:r>
              <a:rPr lang="nl-NL" dirty="0"/>
              <a:t>klik op ‘Afbeeldingen’, selecteer de gewenste afbeelding </a:t>
            </a:r>
            <a:br>
              <a:rPr lang="nl-NL" dirty="0"/>
            </a:br>
            <a:r>
              <a:rPr lang="nl-NL" dirty="0"/>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endParaRPr lang="nl-NL" dirty="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dirty="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endParaRPr lang="nl-NL" dirty="0"/>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05-02-2024</a:t>
            </a:fld>
            <a:endParaRPr lang="nl-NL" dirty="0"/>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endParaRPr lang="nl-NL" dirty="0"/>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dirty="0"/>
              <a:t>“Plaats hier een quote van Erasmus die bij je </a:t>
            </a:r>
            <a:r>
              <a:rPr lang="nl-NL"/>
              <a:t>past”</a:t>
            </a:r>
            <a:endParaRPr lang="nl-NL" dirty="0"/>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endParaRPr lang="nl-NL" sz="1000" b="0" cap="all" spc="50" baseline="0" dirty="0">
              <a:solidFill>
                <a:schemeClr val="tx1"/>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8" r:id="rId44"/>
    <p:sldLayoutId id="2147483939" r:id="rId45"/>
    <p:sldLayoutId id="2147483942" r:id="rId46"/>
    <p:sldLayoutId id="2147483943" r:id="rId4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dirty="0">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endParaRPr lang="nl-NL" dirty="0"/>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endParaRPr lang="nl-NL" dirty="0"/>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endParaRPr lang="nl-NL" sz="1000" b="0" cap="all" spc="50" baseline="0" dirty="0">
              <a:solidFill>
                <a:sysClr val="windowText" lastClr="000000"/>
              </a:solidFill>
              <a:latin typeface="+mj-lt"/>
              <a:cs typeface="Calibri" panose="020F0502020204030204" pitchFamily="34" charset="0"/>
            </a:endParaRP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endParaRPr lang="nl-NL" sz="600" noProof="0" dirty="0"/>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Titel / quote</a:t>
            </a:r>
          </a:p>
          <a:p>
            <a:pPr lvl="4"/>
            <a:r>
              <a:rPr lang="nl-NL" dirty="0"/>
              <a:t>Subtitel</a:t>
            </a:r>
          </a:p>
          <a:p>
            <a:pPr lvl="4"/>
            <a:endParaRPr lang="nl-NL" dirty="0"/>
          </a:p>
          <a:p>
            <a:pPr lvl="5"/>
            <a:r>
              <a:rPr lang="nl-NL" dirty="0"/>
              <a:t>Kop</a:t>
            </a:r>
          </a:p>
          <a:p>
            <a:pPr lvl="6"/>
            <a:r>
              <a:rPr lang="nl-NL" dirty="0"/>
              <a:t>Numerieke </a:t>
            </a:r>
            <a:r>
              <a:rPr lang="nl-NL" dirty="0" err="1"/>
              <a:t>bullet</a:t>
            </a:r>
            <a:endParaRPr lang="nl-NL" dirty="0"/>
          </a:p>
          <a:p>
            <a:pPr lvl="7"/>
            <a:r>
              <a:rPr lang="nl-NL" dirty="0"/>
              <a:t>Alfabetische </a:t>
            </a:r>
            <a:r>
              <a:rPr lang="nl-NL" dirty="0" err="1"/>
              <a:t>bullet</a:t>
            </a:r>
            <a:endParaRPr lang="nl-NL" dirty="0"/>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05-02-2024</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endParaRPr lang="nl-NL"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dirty="0"/>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www.nieuwsindeklas.nl/lesmateriaal/lessuggestie/5-w-vragen-en-1-h-vraa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hyperlink" Target="https://www.pinterest.com/pin/510806782709244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hyperlink" Target="https://inventculture.eu/news/" TargetMode="Externa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24.jpg"/><Relationship Id="rId7" Type="http://schemas.openxmlformats.org/officeDocument/2006/relationships/image" Target="../media/image26.jpg"/><Relationship Id="rId12"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slide" Target="slide9.xml"/><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1</a:t>
            </a:r>
            <a:endParaRPr lang="nl-NL" dirty="0"/>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dirty="0" err="1"/>
              <a:t>Filmpje</a:t>
            </a:r>
            <a:r>
              <a:rPr lang="en-US" sz="6000" dirty="0"/>
              <a:t> </a:t>
            </a:r>
            <a:r>
              <a:rPr lang="en-US" sz="6000" dirty="0" err="1"/>
              <a:t>baret</a:t>
            </a:r>
            <a:endParaRPr sz="6000" dirty="0"/>
          </a:p>
        </p:txBody>
      </p:sp>
      <p:pic>
        <p:nvPicPr>
          <p:cNvPr id="3" name="Online Media 2" title="Meet the Professor - Baret knutselen">
            <a:hlinkClick r:id="" action="ppaction://media"/>
            <a:extLst>
              <a:ext uri="{FF2B5EF4-FFF2-40B4-BE49-F238E27FC236}">
                <a16:creationId xmlns:a16="http://schemas.microsoft.com/office/drawing/2014/main" id="{8FB971F8-2BB8-3AA8-D27E-CE066646F100}"/>
              </a:ext>
            </a:extLst>
          </p:cNvPr>
          <p:cNvPicPr>
            <a:picLocks noRot="1" noChangeAspect="1"/>
          </p:cNvPicPr>
          <p:nvPr>
            <a:videoFile r:link="rId1"/>
          </p:nvPr>
        </p:nvPicPr>
        <p:blipFill>
          <a:blip r:embed="rId4"/>
          <a:stretch>
            <a:fillRect/>
          </a:stretch>
        </p:blipFill>
        <p:spPr>
          <a:xfrm>
            <a:off x="1800769" y="1570579"/>
            <a:ext cx="8590462" cy="4853611"/>
          </a:xfrm>
          <a:prstGeom prst="rect">
            <a:avLst/>
          </a:prstGeom>
        </p:spPr>
      </p:pic>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a:alphaModFix amt="50000"/>
          </a:blip>
          <a:srcRect t="17832"/>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5017435" cy="1993689"/>
          </a:xfrm>
        </p:spPr>
        <p:txBody>
          <a:bodyPr/>
          <a:lstStyle/>
          <a:p>
            <a:r>
              <a:rPr lang="nl-NL" sz="6000" b="1" dirty="0">
                <a:solidFill>
                  <a:schemeClr val="tx1"/>
                </a:solidFill>
                <a:effectLst/>
                <a:latin typeface="Arial" panose="020B0604020202020204" pitchFamily="34" charset="0"/>
                <a:cs typeface="Arial" panose="020B0604020202020204" pitchFamily="34" charset="0"/>
              </a:rPr>
              <a:t>Quiz</a:t>
            </a:r>
            <a:br>
              <a:rPr lang="nl-NL" sz="3400" b="1" dirty="0">
                <a:solidFill>
                  <a:schemeClr val="tx1"/>
                </a:solidFill>
                <a:effectLst/>
                <a:latin typeface="Arial" panose="020B0604020202020204" pitchFamily="34" charset="0"/>
                <a:cs typeface="Arial" panose="020B0604020202020204" pitchFamily="34" charset="0"/>
              </a:rPr>
            </a:br>
            <a:br>
              <a:rPr lang="nl-NL" sz="3400" b="1" dirty="0">
                <a:solidFill>
                  <a:schemeClr val="tx1"/>
                </a:solidFill>
                <a:effectLst/>
                <a:latin typeface="Arial" panose="020B0604020202020204" pitchFamily="34" charset="0"/>
                <a:cs typeface="Arial" panose="020B0604020202020204" pitchFamily="34" charset="0"/>
              </a:rPr>
            </a:br>
            <a:endParaRPr lang="nl-NL" dirty="0">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r>
              <a:rPr lang="nl-NL" sz="1400" b="1" dirty="0">
                <a:latin typeface="Arial" panose="020B0604020202020204" pitchFamily="34" charset="0"/>
                <a:cs typeface="Arial" panose="020B0604020202020204" pitchFamily="34" charset="0"/>
              </a:rPr>
              <a:t>5</a:t>
            </a:r>
            <a:r>
              <a:rPr lang="nl-NL" sz="1400" b="1" dirty="0">
                <a:effectLst/>
                <a:latin typeface="Arial" panose="020B0604020202020204" pitchFamily="34" charset="0"/>
                <a:cs typeface="Arial" panose="020B0604020202020204" pitchFamily="34" charset="0"/>
              </a:rPr>
              <a:t>. Een professor is vooral bezig met onderzoek doen </a:t>
            </a:r>
            <a:endParaRPr lang="nl-NL" sz="1400" dirty="0">
              <a:effectLst/>
              <a:latin typeface="Arial" panose="020B0604020202020204" pitchFamily="34" charset="0"/>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chemeClr val="tx1"/>
                </a:solidFill>
                <a:effectLst/>
                <a:uLnTx/>
                <a:uFillTx/>
                <a:latin typeface="Arial"/>
                <a:ea typeface="+mn-ea"/>
                <a:cs typeface="+mn-cs"/>
              </a:rPr>
              <a:t>Erasmus University Rotterdam </a:t>
            </a:r>
          </a:p>
        </p:txBody>
      </p:sp>
      <p:sp>
        <p:nvSpPr>
          <p:cNvPr id="4" name="Tekstvak 12">
            <a:extLst>
              <a:ext uri="{FF2B5EF4-FFF2-40B4-BE49-F238E27FC236}">
                <a16:creationId xmlns:a16="http://schemas.microsoft.com/office/drawing/2014/main" id="{3D518150-3451-DE70-1CA5-B3EA927D9565}"/>
              </a:ext>
            </a:extLst>
          </p:cNvPr>
          <p:cNvSpPr txBox="1"/>
          <p:nvPr/>
        </p:nvSpPr>
        <p:spPr>
          <a:xfrm>
            <a:off x="434898" y="1265243"/>
            <a:ext cx="833839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 Een professor is expert in een bepaald onderwerp</a:t>
            </a:r>
            <a:endParaRPr lang="nl-NL" sz="1400" dirty="0">
              <a:effectLst/>
              <a:latin typeface="Arial" panose="020B0604020202020204" pitchFamily="34" charset="0"/>
              <a:cs typeface="Arial" panose="020B0604020202020204" pitchFamily="34" charset="0"/>
            </a:endParaRP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3</a:t>
            </a:r>
            <a:r>
              <a:rPr lang="nl-NL" sz="1400" b="1" dirty="0">
                <a:effectLst/>
                <a:latin typeface="Arial" panose="020B0604020202020204" pitchFamily="34" charset="0"/>
                <a:cs typeface="Arial" panose="020B0604020202020204" pitchFamily="34" charset="0"/>
              </a:rPr>
              <a:t>. Onderzoek dat een professor doet, moet vooral duidelijk zijn voor de professor zelf  </a:t>
            </a:r>
            <a:endParaRPr lang="nl-NL" sz="1400" dirty="0">
              <a:effectLst/>
              <a:latin typeface="Arial" panose="020B0604020202020204" pitchFamily="34" charset="0"/>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2</a:t>
            </a:r>
            <a:r>
              <a:rPr lang="nl-NL" sz="1400" b="1" dirty="0">
                <a:effectLst/>
                <a:latin typeface="Arial" panose="020B0604020202020204" pitchFamily="34" charset="0"/>
                <a:cs typeface="Arial" panose="020B0604020202020204" pitchFamily="34" charset="0"/>
              </a:rPr>
              <a:t>. Een professor heeft</a:t>
            </a:r>
            <a:r>
              <a:rPr lang="nl-NL" sz="1400" b="1" dirty="0">
                <a:latin typeface="Arial" panose="020B0604020202020204" pitchFamily="34" charset="0"/>
                <a:cs typeface="Arial" panose="020B0604020202020204" pitchFamily="34" charset="0"/>
              </a:rPr>
              <a:t> standaard een baret op en toga aan op de universiteit</a:t>
            </a:r>
            <a:endParaRPr lang="nl-NL" sz="1400" dirty="0">
              <a:effectLst/>
              <a:latin typeface="Arial" panose="020B0604020202020204" pitchFamily="34" charset="0"/>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4</a:t>
            </a:r>
            <a:r>
              <a:rPr lang="nl-NL" sz="1400" b="1" dirty="0">
                <a:effectLst/>
                <a:latin typeface="Arial" panose="020B0604020202020204" pitchFamily="34" charset="0"/>
                <a:cs typeface="Arial" panose="020B0604020202020204" pitchFamily="34" charset="0"/>
              </a:rPr>
              <a:t>. Het is belangrijk voor een professor om goed Engels te spreken </a:t>
            </a:r>
            <a:endParaRPr lang="nl-NL" sz="1400" dirty="0">
              <a:effectLst/>
              <a:latin typeface="Arial" panose="020B0604020202020204" pitchFamily="34" charset="0"/>
              <a:cs typeface="Arial" panose="020B0604020202020204" pitchFamily="34" charset="0"/>
            </a:endParaRPr>
          </a:p>
        </p:txBody>
      </p:sp>
      <p:sp>
        <p:nvSpPr>
          <p:cNvPr id="12" name="Tekstvak 12">
            <a:extLst>
              <a:ext uri="{FF2B5EF4-FFF2-40B4-BE49-F238E27FC236}">
                <a16:creationId xmlns:a16="http://schemas.microsoft.com/office/drawing/2014/main" id="{7BA6F75D-9E5F-755D-035D-7C9EAC7DF3B6}"/>
              </a:ext>
            </a:extLst>
          </p:cNvPr>
          <p:cNvSpPr txBox="1"/>
          <p:nvPr/>
        </p:nvSpPr>
        <p:spPr>
          <a:xfrm>
            <a:off x="445346" y="4750491"/>
            <a:ext cx="6780644"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10. Een rechter en advocaat mogen, net zoals een professor, een toga dragen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3" name="Tekstvak 12">
            <a:extLst>
              <a:ext uri="{FF2B5EF4-FFF2-40B4-BE49-F238E27FC236}">
                <a16:creationId xmlns:a16="http://schemas.microsoft.com/office/drawing/2014/main" id="{DB566BCD-E781-F867-583D-A6217D64FCC9}"/>
              </a:ext>
            </a:extLst>
          </p:cNvPr>
          <p:cNvSpPr txBox="1"/>
          <p:nvPr/>
        </p:nvSpPr>
        <p:spPr>
          <a:xfrm>
            <a:off x="434898" y="3276886"/>
            <a:ext cx="6489697"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6. Kinderen moeten dezelfde regels volgen als volwassenen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5" name="Tekstvak 12">
            <a:extLst>
              <a:ext uri="{FF2B5EF4-FFF2-40B4-BE49-F238E27FC236}">
                <a16:creationId xmlns:a16="http://schemas.microsoft.com/office/drawing/2014/main" id="{B16DD31B-42FD-02E2-772E-2921FD5D6479}"/>
              </a:ext>
            </a:extLst>
          </p:cNvPr>
          <p:cNvSpPr txBox="1"/>
          <p:nvPr/>
        </p:nvSpPr>
        <p:spPr>
          <a:xfrm>
            <a:off x="431282" y="3652572"/>
            <a:ext cx="6156429"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7. In Nederland ben je als kind verplicht om naar school te gaan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6" name="Tekstvak 12">
            <a:extLst>
              <a:ext uri="{FF2B5EF4-FFF2-40B4-BE49-F238E27FC236}">
                <a16:creationId xmlns:a16="http://schemas.microsoft.com/office/drawing/2014/main" id="{2E51D831-1F02-413D-A773-736B87CDC8CF}"/>
              </a:ext>
            </a:extLst>
          </p:cNvPr>
          <p:cNvSpPr txBox="1"/>
          <p:nvPr/>
        </p:nvSpPr>
        <p:spPr>
          <a:xfrm>
            <a:off x="427665" y="4379671"/>
            <a:ext cx="10491415"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9. Als er bij je thuis wordt ingebroken, kan je de inbreker het beste ergens opsluiten om de politie te kunnen bellen</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
        <p:nvSpPr>
          <p:cNvPr id="18" name="Tekstvak 12">
            <a:extLst>
              <a:ext uri="{FF2B5EF4-FFF2-40B4-BE49-F238E27FC236}">
                <a16:creationId xmlns:a16="http://schemas.microsoft.com/office/drawing/2014/main" id="{0578C77B-16E6-721E-810F-60C1AA07D14E}"/>
              </a:ext>
            </a:extLst>
          </p:cNvPr>
          <p:cNvSpPr txBox="1"/>
          <p:nvPr/>
        </p:nvSpPr>
        <p:spPr>
          <a:xfrm>
            <a:off x="445346" y="4023392"/>
            <a:ext cx="4923165" cy="523220"/>
          </a:xfrm>
          <a:prstGeom prst="rect">
            <a:avLst/>
          </a:prstGeom>
          <a:noFill/>
        </p:spPr>
        <p:txBody>
          <a:bodyPr wrap="square">
            <a:spAutoFit/>
          </a:bodyPr>
          <a:lstStyle/>
          <a:p>
            <a:endParaRPr lang="nl-NL" sz="1400" b="1" dirty="0">
              <a:effectLst/>
              <a:latin typeface="Arial" panose="020B0604020202020204" pitchFamily="34" charset="0"/>
              <a:cs typeface="Arial" panose="020B0604020202020204" pitchFamily="34" charset="0"/>
            </a:endParaRPr>
          </a:p>
          <a:p>
            <a:r>
              <a:rPr lang="nl-NL" sz="1400" b="1" dirty="0">
                <a:latin typeface="Arial" panose="020B0604020202020204" pitchFamily="34" charset="0"/>
                <a:cs typeface="Arial" panose="020B0604020202020204" pitchFamily="34" charset="0"/>
              </a:rPr>
              <a:t>8. Iedereen heeft recht op een eigen mening</a:t>
            </a:r>
            <a:r>
              <a:rPr lang="nl-NL" sz="1400" b="1" dirty="0">
                <a:effectLst/>
                <a:latin typeface="Arial" panose="020B0604020202020204" pitchFamily="34" charset="0"/>
                <a:cs typeface="Arial" panose="020B0604020202020204" pitchFamily="34" charset="0"/>
              </a:rPr>
              <a:t> </a:t>
            </a:r>
            <a:endParaRPr lang="nl-NL" sz="1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04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4"/>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6"/>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5"/>
                                        </p:tgtEl>
                                        <p:attrNameLst>
                                          <p:attrName>style.color</p:attrName>
                                        </p:attrNameLst>
                                      </p:cBhvr>
                                      <p:to>
                                        <a:srgbClr val="C00000"/>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8"/>
                                        </p:tgtEl>
                                        <p:attrNameLst>
                                          <p:attrName>style.color</p:attrName>
                                        </p:attrNameLst>
                                      </p:cBhvr>
                                      <p:to>
                                        <a:schemeClr val="accent2"/>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iterate type="lt">
                                    <p:tmPct val="0"/>
                                  </p:iterate>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grpId="1" nodeType="clickEffect">
                                  <p:stCondLst>
                                    <p:cond delay="0"/>
                                  </p:stCondLst>
                                  <p:iterate type="lt">
                                    <p:tmPct val="0"/>
                                  </p:iterate>
                                  <p:childTnLst>
                                    <p:animClr clrSpc="rgb" dir="cw">
                                      <p:cBhvr override="childStyle">
                                        <p:cTn id="52" dur="2000" fill="hold"/>
                                        <p:tgtEl>
                                          <p:spTgt spid="13"/>
                                        </p:tgtEl>
                                        <p:attrNameLst>
                                          <p:attrName>style.color</p:attrName>
                                        </p:attrNameLst>
                                      </p:cBhvr>
                                      <p:to>
                                        <a:srgbClr val="C00000"/>
                                      </p:to>
                                    </p:animClr>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2000" fill="hold"/>
                                        <p:tgtEl>
                                          <p:spTgt spid="3"/>
                                        </p:tgtEl>
                                        <p:attrNameLst>
                                          <p:attrName>style.color</p:attrName>
                                        </p:attrNameLst>
                                      </p:cBhvr>
                                      <p:to>
                                        <a:srgbClr val="C00000"/>
                                      </p:to>
                                    </p:animClr>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mph" presetSubtype="2" fill="hold" grpId="1" nodeType="clickEffect">
                                  <p:stCondLst>
                                    <p:cond delay="0"/>
                                  </p:stCondLst>
                                  <p:childTnLst>
                                    <p:animClr clrSpc="rgb" dir="cw">
                                      <p:cBhvr override="childStyle">
                                        <p:cTn id="72" dur="2000" fill="hold"/>
                                        <p:tgtEl>
                                          <p:spTgt spid="15"/>
                                        </p:tgtEl>
                                        <p:attrNameLst>
                                          <p:attrName>style.color</p:attrName>
                                        </p:attrNameLst>
                                      </p:cBhvr>
                                      <p:to>
                                        <a:schemeClr val="accent2"/>
                                      </p:to>
                                    </p:animClr>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8"/>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mph" presetSubtype="2" fill="hold" grpId="1" nodeType="clickEffect">
                                  <p:stCondLst>
                                    <p:cond delay="0"/>
                                  </p:stCondLst>
                                  <p:childTnLst>
                                    <p:animClr clrSpc="rgb" dir="cw">
                                      <p:cBhvr override="childStyle">
                                        <p:cTn id="92" dur="2000" fill="hold"/>
                                        <p:tgtEl>
                                          <p:spTgt spid="16"/>
                                        </p:tgtEl>
                                        <p:attrNameLst>
                                          <p:attrName>style.color</p:attrName>
                                        </p:attrNameLst>
                                      </p:cBhvr>
                                      <p:to>
                                        <a:srgbClr val="C00000"/>
                                      </p:to>
                                    </p:animClr>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500" fill="hold"/>
                                        <p:tgtEl>
                                          <p:spTgt spid="12"/>
                                        </p:tgtEl>
                                        <p:attrNameLst>
                                          <p:attrName>ppt_x</p:attrName>
                                        </p:attrNameLst>
                                      </p:cBhvr>
                                      <p:tavLst>
                                        <p:tav tm="0">
                                          <p:val>
                                            <p:strVal val="#ppt_x"/>
                                          </p:val>
                                        </p:tav>
                                        <p:tav tm="100000">
                                          <p:val>
                                            <p:strVal val="#ppt_x"/>
                                          </p:val>
                                        </p:tav>
                                      </p:tavLst>
                                    </p:anim>
                                    <p:anim calcmode="lin" valueType="num">
                                      <p:cBhvr additive="base">
                                        <p:cTn id="9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mph" presetSubtype="2" fill="hold" grpId="1" nodeType="clickEffect">
                                  <p:stCondLst>
                                    <p:cond delay="0"/>
                                  </p:stCondLst>
                                  <p:childTnLst>
                                    <p:animClr clrSpc="rgb" dir="cw">
                                      <p:cBhvr override="childStyle">
                                        <p:cTn id="102" dur="2000" fill="hold"/>
                                        <p:tgtEl>
                                          <p:spTgt spid="1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4" grpId="0"/>
      <p:bldP spid="4" grpId="1"/>
      <p:bldP spid="5" grpId="0"/>
      <p:bldP spid="5" grpId="1"/>
      <p:bldP spid="6" grpId="0"/>
      <p:bldP spid="6" grpId="1"/>
      <p:bldP spid="8" grpId="0"/>
      <p:bldP spid="8" grpId="1"/>
      <p:bldP spid="12" grpId="0"/>
      <p:bldP spid="12" grpId="1"/>
      <p:bldP spid="3" grpId="0"/>
      <p:bldP spid="3" grpId="1"/>
      <p:bldP spid="15" grpId="0"/>
      <p:bldP spid="15" grpId="1"/>
      <p:bldP spid="16" grpId="0"/>
      <p:bldP spid="16"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dirty="0" err="1"/>
              <a:t>Baret</a:t>
            </a:r>
            <a:endParaRPr lang="en-US" sz="4600" dirty="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8" y="5936389"/>
            <a:ext cx="6744188"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Baret</a:t>
            </a:r>
            <a:r>
              <a:rPr lang="en-US" sz="6000" dirty="0">
                <a:solidFill>
                  <a:srgbClr val="FFFFFF"/>
                </a:solidFill>
              </a:rPr>
              <a:t> op!</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3</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endParaRPr lang="nl-NL" sz="6000" dirty="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dirty="0">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dirty="0">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dirty="0"/>
              <a:t>Interview-</a:t>
            </a:r>
            <a:br>
              <a:rPr lang="nl-NL" sz="6000" dirty="0"/>
            </a:br>
            <a:br>
              <a:rPr lang="nl-NL" sz="6000" dirty="0"/>
            </a:br>
            <a:r>
              <a:rPr lang="nl-NL" sz="6000" dirty="0"/>
              <a:t>vragen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dirty="0">
                <a:solidFill>
                  <a:srgbClr val="0C8066"/>
                </a:solidFill>
                <a:latin typeface="+mj-lt"/>
              </a:rPr>
              <a:t>open </a:t>
            </a:r>
            <a:r>
              <a:rPr lang="en-US" dirty="0" err="1">
                <a:solidFill>
                  <a:srgbClr val="0C8066"/>
                </a:solidFill>
                <a:latin typeface="+mj-lt"/>
              </a:rPr>
              <a:t>vraag</a:t>
            </a:r>
            <a:endParaRPr lang="nl-NL" dirty="0">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dirty="0" err="1">
                <a:solidFill>
                  <a:srgbClr val="0C8066"/>
                </a:solidFill>
                <a:latin typeface="+mj-lt"/>
              </a:rPr>
              <a:t>antwoord</a:t>
            </a:r>
            <a:r>
              <a:rPr lang="en-US" dirty="0">
                <a:solidFill>
                  <a:srgbClr val="0C8066"/>
                </a:solidFill>
                <a:latin typeface="+mj-lt"/>
              </a:rPr>
              <a:t> </a:t>
            </a:r>
            <a:r>
              <a:rPr lang="en-US" dirty="0" err="1">
                <a:solidFill>
                  <a:srgbClr val="0C8066"/>
                </a:solidFill>
                <a:latin typeface="+mj-lt"/>
              </a:rPr>
              <a:t>mogelijk</a:t>
            </a:r>
            <a:endParaRPr lang="nl-NL" dirty="0">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dirty="0" err="1">
                <a:solidFill>
                  <a:srgbClr val="0C8066"/>
                </a:solidFill>
                <a:latin typeface="+mj-lt"/>
              </a:rPr>
              <a:t>niet</a:t>
            </a:r>
            <a:r>
              <a:rPr lang="en-US" dirty="0">
                <a:solidFill>
                  <a:srgbClr val="0C8066"/>
                </a:solidFill>
                <a:latin typeface="+mj-lt"/>
              </a:rPr>
              <a:t> </a:t>
            </a:r>
            <a:r>
              <a:rPr lang="en-US" dirty="0" err="1">
                <a:solidFill>
                  <a:srgbClr val="0C8066"/>
                </a:solidFill>
                <a:latin typeface="+mj-lt"/>
              </a:rPr>
              <a:t>te</a:t>
            </a:r>
            <a:r>
              <a:rPr lang="en-US" dirty="0">
                <a:solidFill>
                  <a:srgbClr val="0C8066"/>
                </a:solidFill>
                <a:latin typeface="+mj-lt"/>
              </a:rPr>
              <a:t> lang</a:t>
            </a:r>
            <a:endParaRPr lang="nl-NL" dirty="0">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dirty="0"/>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dirty="0"/>
              <a:t>Vragenmuur</a:t>
            </a:r>
            <a:br>
              <a:rPr lang="nl-NL" sz="6000" dirty="0"/>
            </a:br>
            <a:br>
              <a:rPr lang="nl-NL" sz="6000" dirty="0"/>
            </a:br>
            <a:r>
              <a:rPr lang="nl-NL" sz="6000" dirty="0"/>
              <a:t>nabespreken</a:t>
            </a:r>
            <a:br>
              <a:rPr lang="nl-NL" dirty="0"/>
            </a:br>
            <a:endParaRPr lang="nl-NL" dirty="0"/>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dirty="0"/>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dirty="0"/>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dirty="0"/>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prstClr val="white"/>
                </a:solidFill>
                <a:latin typeface="Arial"/>
              </a:rPr>
              <a:t>Erasmus University Rotterdam </a:t>
            </a:r>
            <a:endParaRPr lang="da-DK" sz="800" dirty="0">
              <a:solidFill>
                <a:prstClr val="white"/>
              </a:solidFill>
              <a:latin typeface="Arial"/>
            </a:endParaRP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5556" r="5556"/>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dirty="0"/>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r>
              <a:rPr lang="nl-NL"/>
              <a:t>Erasmus University Rotterdam </a:t>
            </a:r>
            <a:endParaRPr lang="nl-NL" dirty="0"/>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dirty="0" err="1">
                <a:latin typeface="+mj-lt"/>
              </a:rPr>
              <a:t>Faculteiten</a:t>
            </a:r>
            <a:r>
              <a:rPr lang="en-US" sz="6000" dirty="0">
                <a:latin typeface="+mj-lt"/>
              </a:rPr>
              <a:t> </a:t>
            </a:r>
            <a:r>
              <a:rPr lang="en-US" sz="6000" dirty="0" err="1">
                <a:latin typeface="+mj-lt"/>
              </a:rPr>
              <a:t>en</a:t>
            </a:r>
            <a:r>
              <a:rPr lang="en-US" sz="6000" dirty="0">
                <a:latin typeface="+mj-lt"/>
              </a:rPr>
              <a:t> alumni</a:t>
            </a:r>
            <a:endParaRPr lang="nl-NL" sz="6000" dirty="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dirty="0"/>
              <a:t>Alumni</a:t>
            </a:r>
            <a:endParaRPr lang="nl-NL" dirty="0"/>
          </a:p>
        </p:txBody>
      </p:sp>
      <p:pic>
        <p:nvPicPr>
          <p:cNvPr id="44" name="Picture 43" descr="A person standing in front of a group of people in clothing&#10;&#10;Description automatically generated with medium confidence">
            <a:extLst>
              <a:ext uri="{FF2B5EF4-FFF2-40B4-BE49-F238E27FC236}">
                <a16:creationId xmlns:a16="http://schemas.microsoft.com/office/drawing/2014/main" id="{61E4539F-DB92-0224-4835-1A003B424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 y="0"/>
            <a:ext cx="12192000" cy="6858000"/>
          </a:xfrm>
          <a:prstGeom prst="rect">
            <a:avLst/>
          </a:prstGeom>
        </p:spPr>
      </p:pic>
      <p:pic>
        <p:nvPicPr>
          <p:cNvPr id="46" name="Picture 45" descr="A person sitting at a table&#10;&#10;Description automatically generated">
            <a:extLst>
              <a:ext uri="{FF2B5EF4-FFF2-40B4-BE49-F238E27FC236}">
                <a16:creationId xmlns:a16="http://schemas.microsoft.com/office/drawing/2014/main" id="{38FE524B-AFD6-3034-6645-2BFFF541BF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B9622F1F-6AA1-2093-EAC4-3E116096F2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0" name="Picture 49" descr="A person sitting in a chair&#10;&#10;Description automatically generated with medium confidence">
            <a:extLst>
              <a:ext uri="{FF2B5EF4-FFF2-40B4-BE49-F238E27FC236}">
                <a16:creationId xmlns:a16="http://schemas.microsoft.com/office/drawing/2014/main" id="{A6C7B82D-6D59-8FCB-92B4-DAFC08C3ED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descr="A picture containing text, person, indoor, wall&#10;&#10;Description automatically generated">
            <a:extLst>
              <a:ext uri="{FF2B5EF4-FFF2-40B4-BE49-F238E27FC236}">
                <a16:creationId xmlns:a16="http://schemas.microsoft.com/office/drawing/2014/main" id="{7EAF4E50-7CDB-CCD5-6A5D-397CC1BDE4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descr="A person sitting in a chair&#10;&#10;Description automatically generated with medium confidence">
            <a:extLst>
              <a:ext uri="{FF2B5EF4-FFF2-40B4-BE49-F238E27FC236}">
                <a16:creationId xmlns:a16="http://schemas.microsoft.com/office/drawing/2014/main" id="{8282AE85-1761-0AF3-25E9-8126365FB9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6" name="Picture 55" descr="A person sitting at a table&#10;&#10;Description automatically generated with medium confidence">
            <a:extLst>
              <a:ext uri="{FF2B5EF4-FFF2-40B4-BE49-F238E27FC236}">
                <a16:creationId xmlns:a16="http://schemas.microsoft.com/office/drawing/2014/main" id="{677070BD-A325-6E8A-DB0A-C06EF90371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dirty="0"/>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dirty="0" err="1"/>
              <a:t>Cyclus</a:t>
            </a:r>
            <a:r>
              <a:rPr lang="en-US" sz="6000" dirty="0"/>
              <a:t> </a:t>
            </a:r>
            <a:r>
              <a:rPr lang="en-US" sz="6000" dirty="0" err="1"/>
              <a:t>onderzoekend</a:t>
            </a:r>
            <a:r>
              <a:rPr lang="en-US" sz="6000" dirty="0"/>
              <a:t> </a:t>
            </a:r>
            <a:r>
              <a:rPr lang="en-US" sz="6000" dirty="0" err="1"/>
              <a:t>leren</a:t>
            </a:r>
            <a:br>
              <a:rPr lang="en-US" sz="6000" dirty="0"/>
            </a:br>
            <a:br>
              <a:rPr lang="en-US" sz="6000" dirty="0"/>
            </a:br>
            <a:endParaRPr lang="nl-NL" sz="6000" dirty="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endParaRPr lang="da-DK" sz="800" dirty="0">
              <a:solidFill>
                <a:srgbClr val="002328"/>
              </a:solidFill>
              <a:latin typeface="Arial"/>
            </a:endParaRP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r>
              <a:rPr lang="nl-NL" sz="1600" i="1" dirty="0">
                <a:solidFill>
                  <a:schemeClr val="bg1"/>
                </a:solidFill>
                <a:latin typeface="+mj-lt"/>
                <a:ea typeface="+mj-ea"/>
                <a:cs typeface="+mj-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a:alphaModFix/>
          </a:blip>
          <a:srcRect t="10377" r="-1" b="10377"/>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dirty="0">
                <a:solidFill>
                  <a:srgbClr val="FFFFFF"/>
                </a:solidFill>
              </a:rPr>
              <a:t>Professor </a:t>
            </a:r>
            <a:r>
              <a:rPr lang="en-US" sz="6000" dirty="0" err="1">
                <a:solidFill>
                  <a:srgbClr val="FFFFFF"/>
                </a:solidFill>
              </a:rPr>
              <a:t>worden</a:t>
            </a:r>
            <a:endParaRPr lang="en-US" sz="6000" dirty="0">
              <a:solidFill>
                <a:srgbClr val="FFFFFF"/>
              </a:solidFill>
            </a:endParaRP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dirty="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dirty="0" err="1">
                <a:solidFill>
                  <a:srgbClr val="FFFFFF"/>
                </a:solidFill>
              </a:rPr>
              <a:t>Nieuwsgierige</a:t>
            </a:r>
            <a:r>
              <a:rPr lang="en-US" sz="6000" dirty="0">
                <a:solidFill>
                  <a:srgbClr val="FFFFFF"/>
                </a:solidFill>
              </a:rPr>
              <a:t> </a:t>
            </a:r>
            <a:r>
              <a:rPr lang="en-US" sz="6000" dirty="0" err="1">
                <a:solidFill>
                  <a:srgbClr val="FFFFFF"/>
                </a:solidFill>
              </a:rPr>
              <a:t>vraag</a:t>
            </a:r>
            <a:endParaRPr lang="en-US" sz="6000" dirty="0">
              <a:solidFill>
                <a:srgbClr val="FFFFFF"/>
              </a:solidFill>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a:alphaModFix/>
          </a:blip>
          <a:srcRect t="13002" r="-1" b="2707"/>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dirty="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dirty="0"/>
              <a:t>Quest 2</a:t>
            </a:r>
            <a:endParaRPr lang="nl-NL" dirty="0"/>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endParaRPr lang="nl-NL" dirty="0"/>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3" b="7813"/>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dirty="0"/>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dirty="0" err="1"/>
              <a:t>Voorbeelden</a:t>
            </a:r>
            <a:r>
              <a:rPr lang="en-US" sz="6000" dirty="0"/>
              <a:t> </a:t>
            </a:r>
            <a:r>
              <a:rPr lang="en-US" sz="6000" dirty="0" err="1"/>
              <a:t>onderzoek</a:t>
            </a:r>
            <a:endParaRPr lang="nl-NL" sz="6000" dirty="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r>
              <a:rPr lang="en-US" sz="2000" dirty="0" err="1">
                <a:solidFill>
                  <a:schemeClr val="bg1"/>
                </a:solidFill>
              </a:rPr>
              <a:t>Verandering</a:t>
            </a:r>
            <a:r>
              <a:rPr lang="en-US" sz="2000" dirty="0">
                <a:solidFill>
                  <a:schemeClr val="bg1"/>
                </a:solidFill>
              </a:rPr>
              <a:t> van het </a:t>
            </a:r>
            <a:r>
              <a:rPr lang="en-US" sz="2000" dirty="0" err="1">
                <a:solidFill>
                  <a:schemeClr val="bg1"/>
                </a:solidFill>
              </a:rPr>
              <a:t>bos</a:t>
            </a:r>
            <a:r>
              <a:rPr lang="en-US" sz="2000" dirty="0">
                <a:solidFill>
                  <a:schemeClr val="bg1"/>
                </a:solidFill>
              </a:rPr>
              <a:t> </a:t>
            </a:r>
            <a:r>
              <a:rPr lang="en-US" sz="2000" dirty="0" err="1">
                <a:solidFill>
                  <a:schemeClr val="bg1"/>
                </a:solidFill>
              </a:rPr>
              <a:t>als</a:t>
            </a:r>
            <a:r>
              <a:rPr lang="en-US" sz="2000" dirty="0">
                <a:solidFill>
                  <a:schemeClr val="bg1"/>
                </a:solidFill>
              </a:rPr>
              <a:t> er </a:t>
            </a:r>
            <a:r>
              <a:rPr lang="en-US" sz="2000" dirty="0" err="1">
                <a:solidFill>
                  <a:schemeClr val="bg1"/>
                </a:solidFill>
              </a:rPr>
              <a:t>wolven</a:t>
            </a:r>
            <a:r>
              <a:rPr lang="en-US" sz="2000" dirty="0">
                <a:solidFill>
                  <a:schemeClr val="bg1"/>
                </a:solidFill>
              </a:rPr>
              <a:t> </a:t>
            </a:r>
            <a:r>
              <a:rPr lang="en-US" sz="2000" dirty="0" err="1">
                <a:solidFill>
                  <a:schemeClr val="bg1"/>
                </a:solidFill>
              </a:rPr>
              <a:t>komen</a:t>
            </a:r>
            <a:r>
              <a:rPr lang="en-US" sz="2000" dirty="0">
                <a:solidFill>
                  <a:schemeClr val="bg1"/>
                </a:solidFill>
              </a:rPr>
              <a:t> </a:t>
            </a:r>
            <a:r>
              <a:rPr lang="en-US" sz="2000" dirty="0" err="1">
                <a:solidFill>
                  <a:schemeClr val="bg1"/>
                </a:solidFill>
              </a:rPr>
              <a:t>wonen</a:t>
            </a:r>
            <a:endParaRPr lang="nl-NL" sz="2000" dirty="0">
              <a:solidFill>
                <a:schemeClr val="bg1"/>
              </a:solidFill>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r>
              <a:rPr lang="en-US" sz="2000" dirty="0" err="1">
                <a:solidFill>
                  <a:schemeClr val="bg1"/>
                </a:solidFill>
              </a:rPr>
              <a:t>Zien</a:t>
            </a:r>
            <a:r>
              <a:rPr lang="en-US" sz="2000" dirty="0">
                <a:solidFill>
                  <a:schemeClr val="bg1"/>
                </a:solidFill>
              </a:rPr>
              <a:t> of </a:t>
            </a:r>
            <a:r>
              <a:rPr lang="en-US" sz="2000" dirty="0" err="1">
                <a:solidFill>
                  <a:schemeClr val="bg1"/>
                </a:solidFill>
              </a:rPr>
              <a:t>iemand</a:t>
            </a:r>
            <a:r>
              <a:rPr lang="en-US" sz="2000" dirty="0">
                <a:solidFill>
                  <a:schemeClr val="bg1"/>
                </a:solidFill>
              </a:rPr>
              <a:t> </a:t>
            </a:r>
            <a:r>
              <a:rPr lang="en-US" sz="2000" dirty="0" err="1">
                <a:solidFill>
                  <a:schemeClr val="bg1"/>
                </a:solidFill>
              </a:rPr>
              <a:t>liegt</a:t>
            </a:r>
            <a:endParaRPr lang="nl-NL" sz="2000" dirty="0">
              <a:solidFill>
                <a:schemeClr val="bg1"/>
              </a:solidFill>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r>
              <a:rPr lang="en-US" sz="2000" dirty="0">
                <a:solidFill>
                  <a:schemeClr val="bg1"/>
                </a:solidFill>
              </a:rPr>
              <a:t>Met </a:t>
            </a:r>
            <a:r>
              <a:rPr lang="en-US" sz="2000" dirty="0" err="1">
                <a:solidFill>
                  <a:schemeClr val="bg1"/>
                </a:solidFill>
              </a:rPr>
              <a:t>elektrische</a:t>
            </a:r>
            <a:r>
              <a:rPr lang="en-US" sz="2000" dirty="0">
                <a:solidFill>
                  <a:schemeClr val="bg1"/>
                </a:solidFill>
              </a:rPr>
              <a:t> </a:t>
            </a:r>
            <a:r>
              <a:rPr lang="en-US" sz="2000" dirty="0" err="1">
                <a:solidFill>
                  <a:schemeClr val="bg1"/>
                </a:solidFill>
              </a:rPr>
              <a:t>stroom</a:t>
            </a:r>
            <a:r>
              <a:rPr lang="en-US" sz="2000" dirty="0">
                <a:solidFill>
                  <a:schemeClr val="bg1"/>
                </a:solidFill>
              </a:rPr>
              <a:t> je </a:t>
            </a:r>
            <a:r>
              <a:rPr lang="en-US" sz="2000" dirty="0" err="1">
                <a:solidFill>
                  <a:schemeClr val="bg1"/>
                </a:solidFill>
              </a:rPr>
              <a:t>hersenen</a:t>
            </a:r>
            <a:r>
              <a:rPr lang="en-US" sz="2000" dirty="0">
                <a:solidFill>
                  <a:schemeClr val="bg1"/>
                </a:solidFill>
              </a:rPr>
              <a:t> </a:t>
            </a:r>
            <a:r>
              <a:rPr lang="en-US" sz="2000" dirty="0" err="1">
                <a:solidFill>
                  <a:schemeClr val="bg1"/>
                </a:solidFill>
              </a:rPr>
              <a:t>verbeteren</a:t>
            </a:r>
            <a:endParaRPr lang="nl-NL" sz="2000" dirty="0">
              <a:solidFill>
                <a:schemeClr val="bg1"/>
              </a:solidFill>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r>
              <a:rPr lang="en-US" sz="2000" dirty="0" err="1">
                <a:solidFill>
                  <a:schemeClr val="bg1"/>
                </a:solidFill>
              </a:rPr>
              <a:t>Gamen</a:t>
            </a:r>
            <a:r>
              <a:rPr lang="en-US" sz="2000" dirty="0">
                <a:solidFill>
                  <a:schemeClr val="bg1"/>
                </a:solidFill>
              </a:rPr>
              <a:t> om </a:t>
            </a:r>
            <a:r>
              <a:rPr lang="en-US" sz="2000" dirty="0" err="1">
                <a:solidFill>
                  <a:schemeClr val="bg1"/>
                </a:solidFill>
              </a:rPr>
              <a:t>beter</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onthouden</a:t>
            </a:r>
            <a:endParaRPr lang="nl-NL" sz="2000" dirty="0">
              <a:solidFill>
                <a:schemeClr val="bg1"/>
              </a:solidFill>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r>
              <a:rPr lang="en-US" sz="2000" dirty="0" err="1">
                <a:solidFill>
                  <a:schemeClr val="bg1"/>
                </a:solidFill>
              </a:rPr>
              <a:t>Luisteren</a:t>
            </a:r>
            <a:r>
              <a:rPr lang="en-US" sz="2000" dirty="0">
                <a:solidFill>
                  <a:schemeClr val="bg1"/>
                </a:solidFill>
              </a:rPr>
              <a:t> </a:t>
            </a:r>
            <a:r>
              <a:rPr lang="en-US" sz="2000" dirty="0" err="1">
                <a:solidFill>
                  <a:schemeClr val="bg1"/>
                </a:solidFill>
              </a:rPr>
              <a:t>naar</a:t>
            </a:r>
            <a:r>
              <a:rPr lang="en-US" sz="2000" dirty="0">
                <a:solidFill>
                  <a:schemeClr val="bg1"/>
                </a:solidFill>
              </a:rPr>
              <a:t> de </a:t>
            </a:r>
            <a:r>
              <a:rPr lang="en-US" sz="2000" dirty="0" err="1">
                <a:solidFill>
                  <a:schemeClr val="bg1"/>
                </a:solidFill>
              </a:rPr>
              <a:t>geluiden</a:t>
            </a:r>
            <a:r>
              <a:rPr lang="en-US" sz="2000" dirty="0">
                <a:solidFill>
                  <a:schemeClr val="bg1"/>
                </a:solidFill>
              </a:rPr>
              <a:t> van de </a:t>
            </a:r>
            <a:r>
              <a:rPr lang="en-US" sz="2000" dirty="0" err="1">
                <a:solidFill>
                  <a:schemeClr val="bg1"/>
                </a:solidFill>
              </a:rPr>
              <a:t>oerknal</a:t>
            </a:r>
            <a:r>
              <a:rPr lang="en-US" sz="2000" dirty="0">
                <a:solidFill>
                  <a:schemeClr val="bg1"/>
                </a:solidFill>
              </a:rPr>
              <a:t> </a:t>
            </a:r>
            <a:r>
              <a:rPr lang="en-US" sz="2000" dirty="0" err="1">
                <a:solidFill>
                  <a:schemeClr val="bg1"/>
                </a:solidFill>
              </a:rPr>
              <a:t>aan</a:t>
            </a:r>
            <a:r>
              <a:rPr lang="en-US" sz="2000" dirty="0">
                <a:solidFill>
                  <a:schemeClr val="bg1"/>
                </a:solidFill>
              </a:rPr>
              <a:t> de </a:t>
            </a:r>
            <a:r>
              <a:rPr lang="en-US" sz="2000" dirty="0" err="1">
                <a:solidFill>
                  <a:schemeClr val="bg1"/>
                </a:solidFill>
              </a:rPr>
              <a:t>achterkant</a:t>
            </a:r>
            <a:r>
              <a:rPr lang="en-US" sz="2000" dirty="0">
                <a:solidFill>
                  <a:schemeClr val="bg1"/>
                </a:solidFill>
              </a:rPr>
              <a:t> van de </a:t>
            </a:r>
            <a:r>
              <a:rPr lang="en-US" sz="2000" dirty="0" err="1">
                <a:solidFill>
                  <a:schemeClr val="bg1"/>
                </a:solidFill>
              </a:rPr>
              <a:t>maan</a:t>
            </a:r>
            <a:endParaRPr lang="nl-NL" sz="2000" dirty="0">
              <a:solidFill>
                <a:schemeClr val="bg1"/>
              </a:solidFill>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r>
              <a:rPr lang="en-US" sz="2000" dirty="0" err="1">
                <a:solidFill>
                  <a:schemeClr val="bg1"/>
                </a:solidFill>
              </a:rPr>
              <a:t>Hebben</a:t>
            </a:r>
            <a:r>
              <a:rPr lang="en-US" sz="2000" dirty="0">
                <a:solidFill>
                  <a:schemeClr val="bg1"/>
                </a:solidFill>
              </a:rPr>
              <a:t> </a:t>
            </a:r>
            <a:r>
              <a:rPr lang="en-US" sz="2000" dirty="0" err="1">
                <a:solidFill>
                  <a:schemeClr val="bg1"/>
                </a:solidFill>
              </a:rPr>
              <a:t>volwassenen</a:t>
            </a:r>
            <a:r>
              <a:rPr lang="en-US" sz="2000" dirty="0">
                <a:solidFill>
                  <a:schemeClr val="bg1"/>
                </a:solidFill>
              </a:rPr>
              <a:t> </a:t>
            </a:r>
            <a:r>
              <a:rPr lang="en-US" sz="2000" dirty="0" err="1">
                <a:solidFill>
                  <a:schemeClr val="bg1"/>
                </a:solidFill>
              </a:rPr>
              <a:t>en</a:t>
            </a:r>
            <a:r>
              <a:rPr lang="en-US" sz="2000" dirty="0">
                <a:solidFill>
                  <a:schemeClr val="bg1"/>
                </a:solidFill>
              </a:rPr>
              <a:t> </a:t>
            </a:r>
            <a:r>
              <a:rPr lang="en-US" sz="2000" dirty="0" err="1">
                <a:solidFill>
                  <a:schemeClr val="bg1"/>
                </a:solidFill>
              </a:rPr>
              <a:t>kinderen</a:t>
            </a:r>
            <a:r>
              <a:rPr lang="en-US" sz="2000" dirty="0">
                <a:solidFill>
                  <a:schemeClr val="bg1"/>
                </a:solidFill>
              </a:rPr>
              <a:t> </a:t>
            </a:r>
            <a:r>
              <a:rPr lang="en-US" sz="2000" dirty="0" err="1">
                <a:solidFill>
                  <a:schemeClr val="bg1"/>
                </a:solidFill>
              </a:rPr>
              <a:t>hetzelfde</a:t>
            </a:r>
            <a:r>
              <a:rPr lang="en-US" sz="2000" dirty="0">
                <a:solidFill>
                  <a:schemeClr val="bg1"/>
                </a:solidFill>
              </a:rPr>
              <a:t> </a:t>
            </a:r>
            <a:r>
              <a:rPr lang="en-US" sz="2000" dirty="0" err="1">
                <a:solidFill>
                  <a:schemeClr val="bg1"/>
                </a:solidFill>
              </a:rPr>
              <a:t>nodig</a:t>
            </a:r>
            <a:r>
              <a:rPr lang="en-US" sz="2000" dirty="0">
                <a:solidFill>
                  <a:schemeClr val="bg1"/>
                </a:solidFill>
              </a:rPr>
              <a:t> om </a:t>
            </a:r>
            <a:r>
              <a:rPr lang="en-US" sz="2000" dirty="0" err="1">
                <a:solidFill>
                  <a:schemeClr val="bg1"/>
                </a:solidFill>
              </a:rPr>
              <a:t>zich</a:t>
            </a:r>
            <a:r>
              <a:rPr lang="en-US" sz="2000" dirty="0">
                <a:solidFill>
                  <a:schemeClr val="bg1"/>
                </a:solidFill>
              </a:rPr>
              <a:t> </a:t>
            </a:r>
            <a:r>
              <a:rPr lang="en-US" sz="2000" dirty="0" err="1">
                <a:solidFill>
                  <a:schemeClr val="bg1"/>
                </a:solidFill>
              </a:rPr>
              <a:t>goed</a:t>
            </a:r>
            <a:r>
              <a:rPr lang="en-US" sz="2000" dirty="0">
                <a:solidFill>
                  <a:schemeClr val="bg1"/>
                </a:solidFill>
              </a:rPr>
              <a:t> </a:t>
            </a:r>
            <a:r>
              <a:rPr lang="en-US" sz="2000" dirty="0" err="1">
                <a:solidFill>
                  <a:schemeClr val="bg1"/>
                </a:solidFill>
              </a:rPr>
              <a:t>te</a:t>
            </a:r>
            <a:r>
              <a:rPr lang="en-US" sz="2000" dirty="0">
                <a:solidFill>
                  <a:schemeClr val="bg1"/>
                </a:solidFill>
              </a:rPr>
              <a:t> </a:t>
            </a:r>
            <a:r>
              <a:rPr lang="en-US" sz="2000" dirty="0" err="1">
                <a:solidFill>
                  <a:schemeClr val="bg1"/>
                </a:solidFill>
              </a:rPr>
              <a:t>voelen</a:t>
            </a:r>
            <a:r>
              <a:rPr lang="en-US" sz="2000" dirty="0">
                <a:solidFill>
                  <a:schemeClr val="bg1"/>
                </a:solidFill>
              </a:rPr>
              <a:t>?</a:t>
            </a:r>
            <a:endParaRPr lang="nl-NL" sz="2000" dirty="0">
              <a:solidFill>
                <a:schemeClr val="bg1"/>
              </a:solidFill>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4" ma:contentTypeDescription="Een nieuw document maken." ma:contentTypeScope="" ma:versionID="4801322fc3b4748dac5f6de9e49e088f">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2a3f98fe3f0fcc592509f54baa2d0124"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2E173135-81E4-4706-9402-0634664F0222}"/>
</file>

<file path=customXml/itemProps2.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3.xml><?xml version="1.0" encoding="utf-8"?>
<ds:datastoreItem xmlns:ds="http://schemas.openxmlformats.org/officeDocument/2006/customXml" ds:itemID="{EE380385-A688-447B-B8FF-AEA643C6CC77}">
  <ds:schemaRefs>
    <ds:schemaRef ds:uri="http://purl.org/dc/elements/1.1/"/>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terms/"/>
    <ds:schemaRef ds:uri="468bb3a0-c30a-4265-aa8c-4c388d7b3d60"/>
    <ds:schemaRef ds:uri="http://schemas.openxmlformats.org/package/2006/metadata/core-properties"/>
    <ds:schemaRef ds:uri="5d9a87b2-7e48-4078-941b-fa9a353a6bc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4303</TotalTime>
  <Words>3028</Words>
  <Application>Microsoft Macintosh PowerPoint</Application>
  <PresentationFormat>Breedbeeld</PresentationFormat>
  <Paragraphs>223</Paragraphs>
  <Slides>19</Slides>
  <Notes>16</Notes>
  <HiddenSlides>0</HiddenSlides>
  <MMClips>4</MMClips>
  <ScaleCrop>false</ScaleCrop>
  <HeadingPairs>
    <vt:vector size="6" baseType="variant">
      <vt:variant>
        <vt:lpstr>Gebruikte lettertypen</vt:lpstr>
      </vt:variant>
      <vt:variant>
        <vt:i4>6</vt:i4>
      </vt:variant>
      <vt:variant>
        <vt:lpstr>Thema</vt:lpstr>
      </vt:variant>
      <vt:variant>
        <vt:i4>7</vt:i4>
      </vt:variant>
      <vt:variant>
        <vt:lpstr>Diatitels</vt:lpstr>
      </vt:variant>
      <vt:variant>
        <vt:i4>19</vt:i4>
      </vt:variant>
    </vt:vector>
  </HeadingPairs>
  <TitlesOfParts>
    <vt:vector size="32" baseType="lpstr">
      <vt:lpstr>Arial</vt:lpstr>
      <vt:lpstr>Calibri</vt:lpstr>
      <vt:lpstr>Museo Sans 100</vt:lpstr>
      <vt:lpstr>Museo Sans 900</vt:lpstr>
      <vt:lpstr>Segoe UI Light</vt:lpstr>
      <vt:lpstr>Symbol</vt:lpstr>
      <vt:lpstr>1_TEMPLATE</vt:lpstr>
      <vt:lpstr>TEMPLATE</vt:lpstr>
      <vt:lpstr>2_TEMPLATE</vt:lpstr>
      <vt:lpstr>3_TEMPLATE</vt:lpstr>
      <vt:lpstr>4_TEMPLATE</vt:lpstr>
      <vt:lpstr>5_TEMPLATE</vt:lpstr>
      <vt:lpstr>RAPPORTAGE</vt:lpstr>
      <vt:lpstr>Quest 1</vt:lpstr>
      <vt:lpstr>PowerPoint-presentatie</vt:lpstr>
      <vt:lpstr>Alumni</vt:lpstr>
      <vt:lpstr>Cyclus onderzoekend leren  </vt:lpstr>
      <vt:lpstr>Professor worden</vt:lpstr>
      <vt:lpstr>PowerPoint-presentatie</vt:lpstr>
      <vt:lpstr>Hint 1</vt:lpstr>
      <vt:lpstr>Quest 2</vt:lpstr>
      <vt:lpstr>PowerPoint-presentatie</vt:lpstr>
      <vt:lpstr>Cyclus onderzoekend leren</vt:lpstr>
      <vt:lpstr>Filmpje baret</vt:lpstr>
      <vt:lpstr>Quiz  </vt:lpstr>
      <vt:lpstr>Baret</vt:lpstr>
      <vt:lpstr>Hint 2</vt:lpstr>
      <vt:lpstr>Quest 3</vt:lpstr>
      <vt:lpstr>Cyclus onderzoekend leren</vt:lpstr>
      <vt:lpstr>Interview-  vragen </vt:lpstr>
      <vt:lpstr>Vragenmuur  nabespreken </vt:lpstr>
      <vt:lpstr>Hint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93</cp:revision>
  <dcterms:created xsi:type="dcterms:W3CDTF">2021-04-08T12:27:59Z</dcterms:created>
  <dcterms:modified xsi:type="dcterms:W3CDTF">2024-02-05T10:45:22Z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8772ba27-cab8-4042-a351-a31f6e4eacdc_Enabled">
    <vt:lpwstr>true</vt:lpwstr>
  </property>
  <property fmtid="{D5CDD505-2E9C-101B-9397-08002B2CF9AE}" pid="14" name="MSIP_Label_8772ba27-cab8-4042-a351-a31f6e4eacdc_SetDate">
    <vt:lpwstr>2024-02-05T10:44:52Z</vt:lpwstr>
  </property>
  <property fmtid="{D5CDD505-2E9C-101B-9397-08002B2CF9AE}" pid="15" name="MSIP_Label_8772ba27-cab8-4042-a351-a31f6e4eacdc_Method">
    <vt:lpwstr>Privileged</vt:lpwstr>
  </property>
  <property fmtid="{D5CDD505-2E9C-101B-9397-08002B2CF9AE}" pid="16" name="MSIP_Label_8772ba27-cab8-4042-a351-a31f6e4eacdc_Name">
    <vt:lpwstr>Internal</vt:lpwstr>
  </property>
  <property fmtid="{D5CDD505-2E9C-101B-9397-08002B2CF9AE}" pid="17" name="MSIP_Label_8772ba27-cab8-4042-a351-a31f6e4eacdc_SiteId">
    <vt:lpwstr>715902d6-f63e-4b8d-929b-4bb170bad492</vt:lpwstr>
  </property>
  <property fmtid="{D5CDD505-2E9C-101B-9397-08002B2CF9AE}" pid="18" name="MSIP_Label_8772ba27-cab8-4042-a351-a31f6e4eacdc_ActionId">
    <vt:lpwstr>37e0d950-6914-4808-a408-b188a9b15844</vt:lpwstr>
  </property>
  <property fmtid="{D5CDD505-2E9C-101B-9397-08002B2CF9AE}" pid="19" name="MSIP_Label_8772ba27-cab8-4042-a351-a31f6e4eacdc_ContentBits">
    <vt:lpwstr>0</vt:lpwstr>
  </property>
</Properties>
</file>