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5143500" type="screen16x9"/>
  <p:notesSz cx="6669088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9B784-B085-4D3A-8208-A92F5FA4FDD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B7280-6ED0-4E7B-9EC7-E70F0B2E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23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03/12/2019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6"/>
            <a:ext cx="5335270" cy="3908614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889938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8055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bg1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Insert a picture and move it backwards </a:t>
            </a:r>
            <a:br>
              <a:rPr lang="en-GB" noProof="0" dirty="0"/>
            </a:br>
            <a:r>
              <a:rPr lang="en-GB" noProof="0" dirty="0"/>
              <a:t>with right mouse button &gt; send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tot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tot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3-12-2019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3-12-2019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rgbClr val="BC0436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135"/>
            <a:ext cx="2620965" cy="1633355"/>
          </a:xfrm>
          <a:prstGeom prst="rect">
            <a:avLst/>
          </a:prstGeom>
        </p:spPr>
      </p:pic>
      <p:sp>
        <p:nvSpPr>
          <p:cNvPr id="7" name="Tijdelijke aanduiding voor inhoud 5"/>
          <p:cNvSpPr txBox="1">
            <a:spLocks/>
          </p:cNvSpPr>
          <p:nvPr/>
        </p:nvSpPr>
        <p:spPr>
          <a:xfrm>
            <a:off x="491525" y="868349"/>
            <a:ext cx="8001212" cy="26139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16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432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648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864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1080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Het is een zegen dat er geen </a:t>
            </a:r>
            <a:r>
              <a:rPr lang="nl-NL" b="1" dirty="0" err="1"/>
              <a:t>Waterschapsfonds</a:t>
            </a:r>
            <a:r>
              <a:rPr lang="nl-NL" b="1" dirty="0"/>
              <a:t> is en het belastingstelsel van de waterschappen zich de afgelopen decennia positief ontwikkeld </a:t>
            </a:r>
            <a:r>
              <a:rPr lang="nl-NL" b="1" dirty="0" smtClean="0"/>
              <a:t>heeft (</a:t>
            </a:r>
            <a:r>
              <a:rPr lang="nl-NL" b="1" dirty="0" err="1" smtClean="0"/>
              <a:t>Havekes</a:t>
            </a:r>
            <a:r>
              <a:rPr lang="nl-NL" b="1" dirty="0" smtClean="0"/>
              <a:t>)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b="1" dirty="0"/>
              <a:t>Om gemeenten in een gelijke uitgangspositie te brengen is bij verdeling algemene uitkering volledige verevening van de belastingcapaciteit noodzakelijk, ook al leidt dat tot grote verschillen in lokale </a:t>
            </a:r>
            <a:r>
              <a:rPr lang="nl-NL" b="1" dirty="0" smtClean="0"/>
              <a:t>lastendruk (Van </a:t>
            </a:r>
            <a:r>
              <a:rPr lang="nl-NL" b="1" dirty="0" err="1" smtClean="0"/>
              <a:t>Nijendaal</a:t>
            </a:r>
            <a:r>
              <a:rPr lang="nl-NL" b="1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68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135"/>
            <a:ext cx="2620965" cy="1633355"/>
          </a:xfrm>
          <a:prstGeom prst="rect">
            <a:avLst/>
          </a:prstGeom>
        </p:spPr>
      </p:pic>
      <p:sp>
        <p:nvSpPr>
          <p:cNvPr id="7" name="Tijdelijke aanduiding voor inhoud 5"/>
          <p:cNvSpPr txBox="1">
            <a:spLocks/>
          </p:cNvSpPr>
          <p:nvPr/>
        </p:nvSpPr>
        <p:spPr>
          <a:xfrm>
            <a:off x="491525" y="868349"/>
            <a:ext cx="8001212" cy="26139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16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432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648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864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1080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Een belastingschuif van rijksbelastingen naar lokale belastingen vergroot op zich niet de lokale </a:t>
            </a:r>
            <a:r>
              <a:rPr lang="nl-NL" b="1" dirty="0" smtClean="0"/>
              <a:t>autonomie (Monsma)</a:t>
            </a:r>
            <a:endParaRPr lang="en-US" dirty="0"/>
          </a:p>
          <a:p>
            <a:pPr marL="0" indent="0">
              <a:buNone/>
            </a:pPr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21469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135"/>
            <a:ext cx="2620965" cy="1633355"/>
          </a:xfrm>
          <a:prstGeom prst="rect">
            <a:avLst/>
          </a:prstGeom>
        </p:spPr>
      </p:pic>
      <p:sp>
        <p:nvSpPr>
          <p:cNvPr id="7" name="Tijdelijke aanduiding voor inhoud 5"/>
          <p:cNvSpPr txBox="1">
            <a:spLocks/>
          </p:cNvSpPr>
          <p:nvPr/>
        </p:nvSpPr>
        <p:spPr>
          <a:xfrm>
            <a:off x="491525" y="868349"/>
            <a:ext cx="8001212" cy="26139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16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432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648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864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1080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Herinvoering van de OZB van gebruikers van woningen, gekoppeld aan uitdunning van het oerwoud aan verplichte OZB-vrijstellingen, is een beter idee dan invoering van een </a:t>
            </a:r>
            <a:r>
              <a:rPr lang="nl-NL" b="1" dirty="0" smtClean="0"/>
              <a:t>ingezetenenbelasting (Monsma)</a:t>
            </a:r>
          </a:p>
        </p:txBody>
      </p:sp>
    </p:spTree>
    <p:extLst>
      <p:ext uri="{BB962C8B-B14F-4D97-AF65-F5344CB8AC3E}">
        <p14:creationId xmlns:p14="http://schemas.microsoft.com/office/powerpoint/2010/main" val="19246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135"/>
            <a:ext cx="2620965" cy="1633355"/>
          </a:xfrm>
          <a:prstGeom prst="rect">
            <a:avLst/>
          </a:prstGeom>
        </p:spPr>
      </p:pic>
      <p:sp>
        <p:nvSpPr>
          <p:cNvPr id="7" name="Tijdelijke aanduiding voor inhoud 5"/>
          <p:cNvSpPr txBox="1">
            <a:spLocks/>
          </p:cNvSpPr>
          <p:nvPr/>
        </p:nvSpPr>
        <p:spPr>
          <a:xfrm>
            <a:off x="491525" y="868349"/>
            <a:ext cx="8001212" cy="26139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16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432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648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864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1080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Het belastingstelsel van de waterschappen mag een exportproduct zijn, maar behoeft als het water zelf regulier onderhoud, waarbij geleerd kan worden van internationale “best (of “bad”) </a:t>
            </a:r>
            <a:r>
              <a:rPr lang="nl-NL" b="1" dirty="0" err="1"/>
              <a:t>practices</a:t>
            </a:r>
            <a:r>
              <a:rPr lang="nl-NL" b="1" dirty="0" smtClean="0"/>
              <a:t>” (</a:t>
            </a:r>
            <a:r>
              <a:rPr lang="nl-NL" b="1" dirty="0" err="1" smtClean="0"/>
              <a:t>Havekes</a:t>
            </a:r>
            <a:r>
              <a:rPr lang="nl-NL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95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135"/>
            <a:ext cx="2620965" cy="1633355"/>
          </a:xfrm>
          <a:prstGeom prst="rect">
            <a:avLst/>
          </a:prstGeom>
        </p:spPr>
      </p:pic>
      <p:sp>
        <p:nvSpPr>
          <p:cNvPr id="7" name="Tijdelijke aanduiding voor inhoud 5"/>
          <p:cNvSpPr txBox="1">
            <a:spLocks/>
          </p:cNvSpPr>
          <p:nvPr/>
        </p:nvSpPr>
        <p:spPr>
          <a:xfrm>
            <a:off x="491525" y="868349"/>
            <a:ext cx="8001212" cy="26139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16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432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648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864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1080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Overheveling van taken sociaal domein naar gemeentefonds is geen argument om lokaal belastinggebied uit te breiden, </a:t>
            </a:r>
            <a:r>
              <a:rPr lang="nl-NL" b="1" dirty="0" smtClean="0"/>
              <a:t>integendeel (Van </a:t>
            </a:r>
            <a:r>
              <a:rPr lang="nl-NL" b="1" dirty="0" err="1" smtClean="0"/>
              <a:t>Nijendaal</a:t>
            </a:r>
            <a:r>
              <a:rPr lang="nl-NL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07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9135"/>
            <a:ext cx="2620965" cy="1633355"/>
          </a:xfrm>
          <a:prstGeom prst="rect">
            <a:avLst/>
          </a:prstGeom>
        </p:spPr>
      </p:pic>
      <p:sp>
        <p:nvSpPr>
          <p:cNvPr id="7" name="Tijdelijke aanduiding voor inhoud 5"/>
          <p:cNvSpPr txBox="1">
            <a:spLocks/>
          </p:cNvSpPr>
          <p:nvPr/>
        </p:nvSpPr>
        <p:spPr>
          <a:xfrm>
            <a:off x="491525" y="868349"/>
            <a:ext cx="8001212" cy="26139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16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432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648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864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1080000" indent="-216000" algn="l" defTabSz="457200" rtl="0" eaLnBrk="1" latinLnBrk="0" hangingPunct="1">
              <a:lnSpc>
                <a:spcPts val="2300"/>
              </a:lnSpc>
              <a:spcBef>
                <a:spcPts val="0"/>
              </a:spcBef>
              <a:buSzPct val="130000"/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Voor een goede spreiding van lasten zijn naast grotere lokale belastingen zoals de OZB ook kleinere heffingen met andere grondslagen </a:t>
            </a:r>
            <a:r>
              <a:rPr lang="nl-NL" b="1" dirty="0" smtClean="0"/>
              <a:t>nodig (Monsma)</a:t>
            </a:r>
          </a:p>
        </p:txBody>
      </p:sp>
    </p:spTree>
    <p:extLst>
      <p:ext uri="{BB962C8B-B14F-4D97-AF65-F5344CB8AC3E}">
        <p14:creationId xmlns:p14="http://schemas.microsoft.com/office/powerpoint/2010/main" val="29565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smus_Corporate_B_EN_v1">
  <a:themeElements>
    <a:clrScheme name="EUR_ESL">
      <a:dk1>
        <a:srgbClr val="002328"/>
      </a:dk1>
      <a:lt1>
        <a:sysClr val="window" lastClr="FFFFFF"/>
      </a:lt1>
      <a:dk2>
        <a:srgbClr val="BC0436"/>
      </a:dk2>
      <a:lt2>
        <a:srgbClr val="9C9C9C"/>
      </a:lt2>
      <a:accent1>
        <a:srgbClr val="801A99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UR_Presentatie_EN_c18" id="{FD8D1029-CB13-4100-895A-1AA2E69923BF}" vid="{DD9A6744-DE44-48A6-94A7-D1B4C4E70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Erasmus_ESL_template_169_ENG</Template>
  <TotalTime>137</TotalTime>
  <Words>196</Words>
  <Application>Microsoft Office PowerPoint</Application>
  <PresentationFormat>On-screen Show (16:9)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Erasmus_Corporate_B_EN_v1</vt:lpstr>
      <vt:lpstr>Stellingen</vt:lpstr>
      <vt:lpstr>Stellingen</vt:lpstr>
      <vt:lpstr>Stellingen</vt:lpstr>
      <vt:lpstr>Stellingen</vt:lpstr>
      <vt:lpstr>Stellingen</vt:lpstr>
      <vt:lpstr>Stellingen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Claire Coumans</dc:creator>
  <cp:keywords/>
  <dc:description>ESL presentation 16:9_x000d_version 2.0 - June 2015_x000d_Design: Fabrique_x000d_Template: Ton Persoon</dc:description>
  <cp:lastModifiedBy>R.H. Kastelein</cp:lastModifiedBy>
  <cp:revision>23</cp:revision>
  <cp:lastPrinted>2019-12-03T11:10:46Z</cp:lastPrinted>
  <dcterms:created xsi:type="dcterms:W3CDTF">2018-08-14T14:24:02Z</dcterms:created>
  <dcterms:modified xsi:type="dcterms:W3CDTF">2019-12-03T11:10:50Z</dcterms:modified>
  <cp:category/>
</cp:coreProperties>
</file>