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21" r:id="rId3"/>
  </p:sldMasterIdLst>
  <p:notesMasterIdLst>
    <p:notesMasterId r:id="rId28"/>
  </p:notesMasterIdLst>
  <p:handoutMasterIdLst>
    <p:handoutMasterId r:id="rId29"/>
  </p:handoutMasterIdLst>
  <p:sldIdLst>
    <p:sldId id="360" r:id="rId4"/>
    <p:sldId id="296" r:id="rId5"/>
    <p:sldId id="291" r:id="rId6"/>
    <p:sldId id="355" r:id="rId7"/>
    <p:sldId id="369" r:id="rId8"/>
    <p:sldId id="372" r:id="rId9"/>
    <p:sldId id="350" r:id="rId10"/>
    <p:sldId id="370" r:id="rId11"/>
    <p:sldId id="295" r:id="rId12"/>
    <p:sldId id="343" r:id="rId13"/>
    <p:sldId id="348" r:id="rId14"/>
    <p:sldId id="344" r:id="rId15"/>
    <p:sldId id="359" r:id="rId16"/>
    <p:sldId id="358" r:id="rId17"/>
    <p:sldId id="353" r:id="rId18"/>
    <p:sldId id="354" r:id="rId19"/>
    <p:sldId id="349" r:id="rId20"/>
    <p:sldId id="356" r:id="rId21"/>
    <p:sldId id="361" r:id="rId22"/>
    <p:sldId id="357" r:id="rId23"/>
    <p:sldId id="362" r:id="rId24"/>
    <p:sldId id="351" r:id="rId25"/>
    <p:sldId id="300" r:id="rId26"/>
    <p:sldId id="293" r:id="rId27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4E36CAB4-7113-4A60-8DCE-EDEBA2370BC2}">
          <p14:sldIdLst>
            <p14:sldId id="360"/>
            <p14:sldId id="296"/>
            <p14:sldId id="291"/>
            <p14:sldId id="355"/>
            <p14:sldId id="369"/>
            <p14:sldId id="372"/>
            <p14:sldId id="350"/>
            <p14:sldId id="370"/>
            <p14:sldId id="295"/>
            <p14:sldId id="343"/>
            <p14:sldId id="348"/>
            <p14:sldId id="344"/>
            <p14:sldId id="359"/>
            <p14:sldId id="358"/>
            <p14:sldId id="353"/>
            <p14:sldId id="354"/>
            <p14:sldId id="349"/>
            <p14:sldId id="356"/>
            <p14:sldId id="361"/>
            <p14:sldId id="357"/>
            <p14:sldId id="362"/>
            <p14:sldId id="351"/>
            <p14:sldId id="300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ED8C0-227B-448B-9937-4AC3543C6392}" v="934" dt="2020-11-22T21:20:24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9" autoAdjust="0"/>
    <p:restoredTop sz="85023" autoAdjust="0"/>
  </p:normalViewPr>
  <p:slideViewPr>
    <p:cSldViewPr snapToGrid="0">
      <p:cViewPr varScale="1">
        <p:scale>
          <a:sx n="58" d="100"/>
          <a:sy n="58" d="100"/>
        </p:scale>
        <p:origin x="33" y="5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Cooperation EUR in Horizon 2020</c:v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Blad2!$A$1:$A$22</c:f>
              <c:strCache>
                <c:ptCount val="22"/>
                <c:pt idx="0">
                  <c:v>Erasmus university</c:v>
                </c:pt>
                <c:pt idx="1">
                  <c:v>Netherlands</c:v>
                </c:pt>
                <c:pt idx="3">
                  <c:v>United Kingdom</c:v>
                </c:pt>
                <c:pt idx="4">
                  <c:v>Germany</c:v>
                </c:pt>
                <c:pt idx="5">
                  <c:v>Belgium</c:v>
                </c:pt>
                <c:pt idx="6">
                  <c:v>Italy</c:v>
                </c:pt>
                <c:pt idx="7">
                  <c:v>Spain</c:v>
                </c:pt>
                <c:pt idx="8">
                  <c:v>France</c:v>
                </c:pt>
                <c:pt idx="9">
                  <c:v>Ireland</c:v>
                </c:pt>
                <c:pt idx="11">
                  <c:v>Greece</c:v>
                </c:pt>
                <c:pt idx="12">
                  <c:v>Poland</c:v>
                </c:pt>
                <c:pt idx="13">
                  <c:v>Portugal</c:v>
                </c:pt>
                <c:pt idx="14">
                  <c:v>Hungary</c:v>
                </c:pt>
                <c:pt idx="15">
                  <c:v>Cyprus</c:v>
                </c:pt>
                <c:pt idx="16">
                  <c:v>Bulgaria</c:v>
                </c:pt>
                <c:pt idx="17">
                  <c:v>Croatia</c:v>
                </c:pt>
                <c:pt idx="18">
                  <c:v>Czechia &amp; Slovakia</c:v>
                </c:pt>
                <c:pt idx="19">
                  <c:v>Baltics</c:v>
                </c:pt>
                <c:pt idx="20">
                  <c:v>Slovenia</c:v>
                </c:pt>
                <c:pt idx="21">
                  <c:v>Romania</c:v>
                </c:pt>
              </c:strCache>
            </c:strRef>
          </c:cat>
          <c:val>
            <c:numRef>
              <c:f>Blad2!$E$1:$E$22</c:f>
              <c:numCache>
                <c:formatCode>General</c:formatCode>
                <c:ptCount val="22"/>
                <c:pt idx="0">
                  <c:v>62</c:v>
                </c:pt>
                <c:pt idx="1">
                  <c:v>76</c:v>
                </c:pt>
                <c:pt idx="3">
                  <c:v>92</c:v>
                </c:pt>
                <c:pt idx="4">
                  <c:v>83</c:v>
                </c:pt>
                <c:pt idx="5">
                  <c:v>69</c:v>
                </c:pt>
                <c:pt idx="6">
                  <c:v>67</c:v>
                </c:pt>
                <c:pt idx="7">
                  <c:v>64</c:v>
                </c:pt>
                <c:pt idx="8">
                  <c:v>51</c:v>
                </c:pt>
                <c:pt idx="9">
                  <c:v>12</c:v>
                </c:pt>
                <c:pt idx="11">
                  <c:v>25</c:v>
                </c:pt>
                <c:pt idx="12">
                  <c:v>20</c:v>
                </c:pt>
                <c:pt idx="13">
                  <c:v>13</c:v>
                </c:pt>
                <c:pt idx="14">
                  <c:v>7</c:v>
                </c:pt>
                <c:pt idx="15">
                  <c:v>4</c:v>
                </c:pt>
                <c:pt idx="16">
                  <c:v>6</c:v>
                </c:pt>
                <c:pt idx="17">
                  <c:v>4</c:v>
                </c:pt>
                <c:pt idx="18">
                  <c:v>3</c:v>
                </c:pt>
                <c:pt idx="19">
                  <c:v>6</c:v>
                </c:pt>
                <c:pt idx="20">
                  <c:v>2</c:v>
                </c:pt>
                <c:pt idx="2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9-49D2-A6DF-5AB187D294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0660400"/>
        <c:axId val="430661056"/>
        <c:axId val="0"/>
      </c:bar3DChart>
      <c:catAx>
        <c:axId val="43066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0661056"/>
        <c:crosses val="autoZero"/>
        <c:auto val="1"/>
        <c:lblAlgn val="ctr"/>
        <c:lblOffset val="100"/>
        <c:noMultiLvlLbl val="0"/>
      </c:catAx>
      <c:valAx>
        <c:axId val="43066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 baseline="0"/>
                  <a:t>Samenwerkingsverbanden EUR in H2020</a:t>
                </a:r>
                <a:endParaRPr lang="nl-BE"/>
              </a:p>
            </c:rich>
          </c:tx>
          <c:layout>
            <c:manualLayout>
              <c:xMode val="edge"/>
              <c:yMode val="edge"/>
              <c:x val="3.804545001495066E-2"/>
              <c:y val="0.265943044913338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066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Samenwerking Erasmus+ universiteit in H2020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Blad2!$A$1:$A$22</c:f>
              <c:strCache>
                <c:ptCount val="22"/>
                <c:pt idx="0">
                  <c:v>Erasmus university</c:v>
                </c:pt>
                <c:pt idx="1">
                  <c:v>Netherlands</c:v>
                </c:pt>
                <c:pt idx="3">
                  <c:v>United Kingdom</c:v>
                </c:pt>
                <c:pt idx="4">
                  <c:v>Germany</c:v>
                </c:pt>
                <c:pt idx="5">
                  <c:v>Belgium</c:v>
                </c:pt>
                <c:pt idx="6">
                  <c:v>Italy</c:v>
                </c:pt>
                <c:pt idx="7">
                  <c:v>Spain</c:v>
                </c:pt>
                <c:pt idx="8">
                  <c:v>France</c:v>
                </c:pt>
                <c:pt idx="9">
                  <c:v>Ireland</c:v>
                </c:pt>
                <c:pt idx="11">
                  <c:v>Greece</c:v>
                </c:pt>
                <c:pt idx="12">
                  <c:v>Poland</c:v>
                </c:pt>
                <c:pt idx="13">
                  <c:v>Portugal</c:v>
                </c:pt>
                <c:pt idx="14">
                  <c:v>Hungary</c:v>
                </c:pt>
                <c:pt idx="15">
                  <c:v>Cyprus</c:v>
                </c:pt>
                <c:pt idx="16">
                  <c:v>Bulgaria</c:v>
                </c:pt>
                <c:pt idx="17">
                  <c:v>Croatia</c:v>
                </c:pt>
                <c:pt idx="18">
                  <c:v>Czechia &amp; Slovakia</c:v>
                </c:pt>
                <c:pt idx="19">
                  <c:v>Baltics</c:v>
                </c:pt>
                <c:pt idx="20">
                  <c:v>Slovenia</c:v>
                </c:pt>
                <c:pt idx="21">
                  <c:v>Romania</c:v>
                </c:pt>
              </c:strCache>
            </c:strRef>
          </c:cat>
          <c:val>
            <c:numRef>
              <c:f>Blad2!$C$1:$C$22</c:f>
              <c:numCache>
                <c:formatCode>General</c:formatCode>
                <c:ptCount val="22"/>
                <c:pt idx="0">
                  <c:v>27.2</c:v>
                </c:pt>
                <c:pt idx="1">
                  <c:v>7.2</c:v>
                </c:pt>
                <c:pt idx="3" formatCode="0.0">
                  <c:v>32.414790889999999</c:v>
                </c:pt>
                <c:pt idx="4" formatCode="0.0">
                  <c:v>28.2010717</c:v>
                </c:pt>
                <c:pt idx="5" formatCode="0.0">
                  <c:v>14.426732429999999</c:v>
                </c:pt>
                <c:pt idx="6" formatCode="0.0">
                  <c:v>12.992388679999999</c:v>
                </c:pt>
                <c:pt idx="7" formatCode="0.0">
                  <c:v>18.911866839999998</c:v>
                </c:pt>
                <c:pt idx="8" formatCode="0.0">
                  <c:v>15.97811065</c:v>
                </c:pt>
                <c:pt idx="9" formatCode="0.0">
                  <c:v>4.7565145199999996</c:v>
                </c:pt>
                <c:pt idx="11" formatCode="0.0">
                  <c:v>7.19959667</c:v>
                </c:pt>
                <c:pt idx="12" formatCode="0.0">
                  <c:v>4.0905543799999995</c:v>
                </c:pt>
                <c:pt idx="13" formatCode="0.0">
                  <c:v>2.2630139299999898</c:v>
                </c:pt>
                <c:pt idx="14" formatCode="0.0">
                  <c:v>1.84604675</c:v>
                </c:pt>
                <c:pt idx="15" formatCode="0.0">
                  <c:v>1.4724999999999999</c:v>
                </c:pt>
                <c:pt idx="16" formatCode="0.0">
                  <c:v>0.82676125</c:v>
                </c:pt>
                <c:pt idx="17" formatCode="0.0">
                  <c:v>0.71010375000000003</c:v>
                </c:pt>
                <c:pt idx="18">
                  <c:v>0.6</c:v>
                </c:pt>
                <c:pt idx="19">
                  <c:v>0.7</c:v>
                </c:pt>
                <c:pt idx="20" formatCode="0.0">
                  <c:v>0.56915000000000004</c:v>
                </c:pt>
                <c:pt idx="21" formatCode="0.0">
                  <c:v>0.2419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B-4B52-84EB-13ADC8E810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8085896"/>
        <c:axId val="472332696"/>
        <c:axId val="0"/>
      </c:bar3DChart>
      <c:catAx>
        <c:axId val="41808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72332696"/>
        <c:crosses val="autoZero"/>
        <c:auto val="1"/>
        <c:lblAlgn val="ctr"/>
        <c:lblOffset val="100"/>
        <c:noMultiLvlLbl val="0"/>
      </c:catAx>
      <c:valAx>
        <c:axId val="47233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Subsidy received</a:t>
                </a:r>
                <a:r>
                  <a:rPr lang="nl-BE" baseline="0"/>
                  <a:t> (in millions euros) </a:t>
                </a:r>
                <a:endParaRPr lang="nl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808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Samenwerking Erasmus+ universiteit in H2020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p3d>
                <a:contourClr>
                  <a:srgbClr val="92D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FF3C-4A76-88F7-800531E4C4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Blad2!$A$1:$A$22</c:f>
              <c:strCache>
                <c:ptCount val="22"/>
                <c:pt idx="0">
                  <c:v>Erasmus university</c:v>
                </c:pt>
                <c:pt idx="1">
                  <c:v>Netherlands</c:v>
                </c:pt>
                <c:pt idx="3">
                  <c:v>United Kingdom</c:v>
                </c:pt>
                <c:pt idx="4">
                  <c:v>Germany</c:v>
                </c:pt>
                <c:pt idx="5">
                  <c:v>Belgium</c:v>
                </c:pt>
                <c:pt idx="6">
                  <c:v>Italy</c:v>
                </c:pt>
                <c:pt idx="7">
                  <c:v>Spain</c:v>
                </c:pt>
                <c:pt idx="8">
                  <c:v>France</c:v>
                </c:pt>
                <c:pt idx="9">
                  <c:v>Ireland</c:v>
                </c:pt>
                <c:pt idx="11">
                  <c:v>Greece</c:v>
                </c:pt>
                <c:pt idx="12">
                  <c:v>Poland</c:v>
                </c:pt>
                <c:pt idx="13">
                  <c:v>Portugal</c:v>
                </c:pt>
                <c:pt idx="14">
                  <c:v>Hungary</c:v>
                </c:pt>
                <c:pt idx="15">
                  <c:v>Cyprus</c:v>
                </c:pt>
                <c:pt idx="16">
                  <c:v>Bulgaria</c:v>
                </c:pt>
                <c:pt idx="17">
                  <c:v>Croatia</c:v>
                </c:pt>
                <c:pt idx="18">
                  <c:v>Czechia &amp; Slovakia</c:v>
                </c:pt>
                <c:pt idx="19">
                  <c:v>Baltics</c:v>
                </c:pt>
                <c:pt idx="20">
                  <c:v>Slovenia</c:v>
                </c:pt>
                <c:pt idx="21">
                  <c:v>Romania</c:v>
                </c:pt>
              </c:strCache>
            </c:strRef>
          </c:cat>
          <c:val>
            <c:numRef>
              <c:f>Blad2!$C$1:$C$22</c:f>
              <c:numCache>
                <c:formatCode>General</c:formatCode>
                <c:ptCount val="22"/>
                <c:pt idx="0">
                  <c:v>27.2</c:v>
                </c:pt>
                <c:pt idx="1">
                  <c:v>7.2</c:v>
                </c:pt>
                <c:pt idx="3" formatCode="0.0">
                  <c:v>32.414790889999999</c:v>
                </c:pt>
                <c:pt idx="4" formatCode="0.0">
                  <c:v>28.2010717</c:v>
                </c:pt>
                <c:pt idx="5" formatCode="0.0">
                  <c:v>14.426732429999999</c:v>
                </c:pt>
                <c:pt idx="6" formatCode="0.0">
                  <c:v>12.992388679999999</c:v>
                </c:pt>
                <c:pt idx="7" formatCode="0.0">
                  <c:v>18.911866839999998</c:v>
                </c:pt>
                <c:pt idx="8" formatCode="0.0">
                  <c:v>15.97811065</c:v>
                </c:pt>
                <c:pt idx="9" formatCode="0.0">
                  <c:v>4.7565145199999996</c:v>
                </c:pt>
                <c:pt idx="11" formatCode="0.0">
                  <c:v>7.19959667</c:v>
                </c:pt>
                <c:pt idx="12" formatCode="0.0">
                  <c:v>4.0905543799999995</c:v>
                </c:pt>
                <c:pt idx="13" formatCode="0.0">
                  <c:v>2.2630139299999898</c:v>
                </c:pt>
                <c:pt idx="14" formatCode="0.0">
                  <c:v>1.84604675</c:v>
                </c:pt>
                <c:pt idx="15" formatCode="0.0">
                  <c:v>1.4724999999999999</c:v>
                </c:pt>
                <c:pt idx="16" formatCode="0.0">
                  <c:v>0.82676125</c:v>
                </c:pt>
                <c:pt idx="17" formatCode="0.0">
                  <c:v>0.71010375000000003</c:v>
                </c:pt>
                <c:pt idx="18">
                  <c:v>0.6</c:v>
                </c:pt>
                <c:pt idx="19">
                  <c:v>0.7</c:v>
                </c:pt>
                <c:pt idx="20" formatCode="0.0">
                  <c:v>0.56915000000000004</c:v>
                </c:pt>
                <c:pt idx="21" formatCode="0.0">
                  <c:v>0.2419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B-4B52-84EB-13ADC8E810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8085896"/>
        <c:axId val="472332696"/>
        <c:axId val="0"/>
      </c:bar3DChart>
      <c:catAx>
        <c:axId val="41808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72332696"/>
        <c:crosses val="autoZero"/>
        <c:auto val="1"/>
        <c:lblAlgn val="ctr"/>
        <c:lblOffset val="100"/>
        <c:noMultiLvlLbl val="0"/>
      </c:catAx>
      <c:valAx>
        <c:axId val="47233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Subsidy received</a:t>
                </a:r>
                <a:r>
                  <a:rPr lang="nl-BE" baseline="0"/>
                  <a:t> (in millions euros) </a:t>
                </a:r>
                <a:endParaRPr lang="nl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808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0.76073</cdr:x>
      <cdr:y>0.3174</cdr:y>
    </cdr:from>
    <cdr:to>
      <cdr:x>0.9304</cdr:x>
      <cdr:y>0.39305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:a16="http://schemas.microsoft.com/office/drawing/2014/main" id="{F340B3D3-A185-45AE-AECD-92EE2DA4605D}"/>
            </a:ext>
          </a:extLst>
        </cdr:cNvPr>
        <cdr:cNvSpPr txBox="1"/>
      </cdr:nvSpPr>
      <cdr:spPr>
        <a:xfrm xmlns:a="http://schemas.openxmlformats.org/drawingml/2006/main">
          <a:off x="4100024" y="1254125"/>
          <a:ext cx="914400" cy="298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800" dirty="0" err="1"/>
            <a:t>Widening</a:t>
          </a:r>
          <a:endParaRPr lang="nl-NL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C639-3381-4A6B-B3F2-FEC3EAC0C12C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99D60-CC6A-4213-9569-09F5AFE3C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09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9EE9D-066F-4F75-AFC2-5958C7AE182E}" type="datetimeFigureOut">
              <a:rPr lang="nl-NL" smtClean="0"/>
              <a:t>22-11-2020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E3CBF-1D81-4B3C-AEE5-2C379F6EA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93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56BEDBFA-9568-478D-AED3-134769F57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DD8F441C-A686-4106-924E-1897532AB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</a:endParaRPr>
          </a:p>
          <a:p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EBDF42EE-5191-4310-8941-427DBD6A3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C2CF33-1356-414F-888B-286A8CDF160C}" type="slidenum">
              <a:rPr lang="nl-NL" altLang="nl-NL" smtClean="0">
                <a:solidFill>
                  <a:srgbClr val="000000"/>
                </a:solidFill>
              </a:rPr>
              <a:pPr/>
              <a:t>2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#25 of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E3CBF-1D81-4B3C-AEE5-2C379F6EAA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337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#25 of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E3CBF-1D81-4B3C-AEE5-2C379F6EAA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823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#25 of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E3CBF-1D81-4B3C-AEE5-2C379F6EAA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021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19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E3CBF-1D81-4B3C-AEE5-2C379F6EAA4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44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Verspreiden van relevante informatie (website, nieuwsbrief)</a:t>
            </a:r>
          </a:p>
          <a:p>
            <a:pPr eaLnBrk="1" hangingPunct="1">
              <a:defRPr/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Organiseren van seminars en recepties</a:t>
            </a:r>
          </a:p>
          <a:p>
            <a:pPr eaLnBrk="1" hangingPunct="1">
              <a:defRPr/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Onderhouden van relevant (</a:t>
            </a:r>
            <a:r>
              <a:rPr lang="nl-NL" alt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</a:t>
            </a: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)nationaal netwerk</a:t>
            </a:r>
          </a:p>
          <a:p>
            <a:pPr eaLnBrk="1" hangingPunct="1">
              <a:defRPr/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Adviseren en ondersteunen van leden/achterban</a:t>
            </a:r>
          </a:p>
          <a:p>
            <a:pPr eaLnBrk="1" hangingPunct="1">
              <a:defRPr/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Bieden van kantoorfaciliteiten, zoals werkplekken en vergaderruimten</a:t>
            </a:r>
          </a:p>
          <a:p>
            <a:endParaRPr lang="nl-NL" altLang="nl-NL" dirty="0">
              <a:latin typeface="Arial" panose="020B0604020202020204" pitchFamily="34" charset="0"/>
            </a:endParaRPr>
          </a:p>
          <a:p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0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E3CBF-1D81-4B3C-AEE5-2C379F6EAA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08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E3CBF-1D81-4B3C-AEE5-2C379F6EAA4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26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#25 of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E3CBF-1D81-4B3C-AEE5-2C379F6EAA4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0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#25 of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E3CBF-1D81-4B3C-AEE5-2C379F6EAA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50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#25 of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E3CBF-1D81-4B3C-AEE5-2C379F6EAA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79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E3CBF-1D81-4B3C-AEE5-2C379F6EAA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233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9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1700213"/>
            <a:ext cx="10363200" cy="792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1" y="2924176"/>
            <a:ext cx="8534400" cy="7207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nl-NL" noProof="0"/>
              <a:t>Klik om de ondertitelstijl van het model te bewerken</a:t>
            </a:r>
            <a:endParaRPr lang="nl-NL" noProof="0" dirty="0"/>
          </a:p>
        </p:txBody>
      </p:sp>
      <p:pic>
        <p:nvPicPr>
          <p:cNvPr id="6152" name="Picture 8" descr="NET-0001#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311151"/>
            <a:ext cx="3175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5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47CBC-68F0-4A5E-B730-D7621EBC1310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Via "Invoegen", "Koptekst en voettekst" veranderen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77637-7EE9-40AA-9A3A-5616C40358A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048751" y="547689"/>
            <a:ext cx="2904067" cy="55784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34434" y="547689"/>
            <a:ext cx="8511117" cy="55784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0D6AC-DBC5-4F10-BB3E-0539BC29C267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Via "Invoegen", "Koptekst en voettekst" veranderen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99E0B-3C1C-43C8-9118-39988245734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1700213"/>
            <a:ext cx="10363200" cy="792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1" y="2924176"/>
            <a:ext cx="8534400" cy="7207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nl-NL" noProof="0"/>
              <a:t>Klik om de ondertitelstijl van het model te bewerken</a:t>
            </a:r>
            <a:endParaRPr lang="nl-NL" noProof="0" dirty="0"/>
          </a:p>
        </p:txBody>
      </p:sp>
      <p:pic>
        <p:nvPicPr>
          <p:cNvPr id="6152" name="Picture 8" descr="NET-0001#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311151"/>
            <a:ext cx="3175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EDCA0086-0F9A-44C9-9ECF-944E1BCD9C81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 dirty="0"/>
              <a:t>Via "Invoegen", "</a:t>
            </a:r>
            <a:r>
              <a:rPr lang="nl-NL" dirty="0" err="1"/>
              <a:t>Koptekst</a:t>
            </a:r>
            <a:r>
              <a:rPr lang="nl-NL" dirty="0"/>
              <a:t> en voettekst" veranderen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49A86DB2-F9CE-4EBE-98C5-5B7F295DEB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2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3E74A-730C-4CBA-A8AF-4A6CDA1D6158}" type="datetime1">
              <a:rPr lang="nl-NL" smtClean="0"/>
              <a:t>22-11-2020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Via "Invoegen", "Koptekst en voettekst" veranderen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BE001-F4B2-4C0F-ACB9-D1BA0E1EB13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95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46503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87952" y="1600201"/>
            <a:ext cx="46524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5CE5A-9F3B-45B4-BC8A-9EB39CDA9B9F}" type="datetime1">
              <a:rPr lang="nl-NL" smtClean="0"/>
              <a:t>22-11-2020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Via "Invoegen", "Koptekst en voettekst" veranderen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27108-BD3C-4758-99B2-BFD1ADE01FE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E1E10-0A71-41FF-9B48-7C3B18B7693C}" type="datetime1">
              <a:rPr lang="nl-NL" smtClean="0"/>
              <a:t>22-11-2020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Via "Invoegen", "Koptekst en voettekst" veranderen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594F-2A63-4D04-BB46-B3AD33D18E5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1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F31E1D-46A2-48CB-ADD8-7582BE644ED8}" type="datetime1">
              <a:rPr lang="nl-NL" smtClean="0"/>
              <a:t>22-11-2020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Via "Invoegen", "Koptekst en voettekst" veranderen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250A5-5720-40AE-A929-85EA5365141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9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B6D96F-6AA0-4567-956D-88F7101B40DA}" type="datetime1">
              <a:rPr lang="nl-NL" smtClean="0"/>
              <a:t>22-11-2020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Via "Invoegen", "Koptekst en voettekst" veranderen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2C7E6-1746-45F9-9DAD-09C2FD89176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7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AD29C-7EA9-4813-B669-F6EAB6AF0117}" type="datetime1">
              <a:rPr lang="nl-NL" smtClean="0"/>
              <a:t>22-11-2020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Via "Invoegen", "Koptekst en voettekst" veranderen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41267-C32E-40F7-A7BF-D2E82450976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8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EDCA0086-0F9A-44C9-9ECF-944E1BCD9C81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 dirty="0">
                <a:solidFill>
                  <a:srgbClr val="000000"/>
                </a:solidFill>
              </a:rPr>
              <a:t>Via "Invoegen", "</a:t>
            </a:r>
            <a:r>
              <a:rPr lang="nl-NL" dirty="0" err="1">
                <a:solidFill>
                  <a:srgbClr val="000000"/>
                </a:solidFill>
              </a:rPr>
              <a:t>Koptekst</a:t>
            </a:r>
            <a:r>
              <a:rPr lang="nl-NL" dirty="0">
                <a:solidFill>
                  <a:srgbClr val="000000"/>
                </a:solidFill>
              </a:rPr>
              <a:t> en voettekst" veranderen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49A86DB2-F9CE-4EBE-98C5-5B7F295DEBE2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208E9-F452-4883-A692-7D5D51260EFA}" type="datetime1">
              <a:rPr lang="nl-NL" smtClean="0"/>
              <a:t>22-11-2020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Via "Invoegen", "Koptekst en voettekst" veranderen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B2333-60AC-49BD-8A27-0DCDBD2005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2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47CBC-68F0-4A5E-B730-D7621EBC1310}" type="datetime1">
              <a:rPr lang="nl-NL" smtClean="0"/>
              <a:t>22-11-2020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Via "Invoegen", "Koptekst en voettekst" veranderen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77637-7EE9-40AA-9A3A-5616C40358A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0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048751" y="547689"/>
            <a:ext cx="2904067" cy="55784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34434" y="547689"/>
            <a:ext cx="8511117" cy="55784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0D6AC-DBC5-4F10-BB3E-0539BC29C267}" type="datetime1">
              <a:rPr lang="nl-NL" smtClean="0"/>
              <a:t>22-11-2020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Via "Invoegen", "Koptekst en voettekst" veranderen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99E0B-3C1C-43C8-9118-39988245734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0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95" y="-2059897"/>
            <a:ext cx="14210556" cy="4647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290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199" y="34081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812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" y="0"/>
            <a:ext cx="12183317" cy="68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17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58"/>
            <a:ext cx="12194204" cy="68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717" y="6038186"/>
            <a:ext cx="1745450" cy="458225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84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3E74A-730C-4CBA-A8AF-4A6CDA1D6158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Via "Invoegen", "Koptekst en voettekst" veranderen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BE001-F4B2-4C0F-ACB9-D1BA0E1EB135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46503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87952" y="1600201"/>
            <a:ext cx="46524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5CE5A-9F3B-45B4-BC8A-9EB39CDA9B9F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Via "Invoegen", "Koptekst en voettekst" veranderen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27108-BD3C-4758-99B2-BFD1ADE01FE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E1E10-0A71-41FF-9B48-7C3B18B7693C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Via "Invoegen", "Koptekst en voettekst" veranderen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594F-2A63-4D04-BB46-B3AD33D18E51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F31E1D-46A2-48CB-ADD8-7582BE644ED8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Via "Invoegen", "Koptekst en voettekst" veranderen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250A5-5720-40AE-A929-85EA5365141D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B6D96F-6AA0-4567-956D-88F7101B40DA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Via "Invoegen", "Koptekst en voettekst" veranderen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2C7E6-1746-45F9-9DAD-09C2FD89176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AD29C-7EA9-4813-B669-F6EAB6AF0117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Via "Invoegen", "Koptekst en voettekst" veranderen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41267-C32E-40F7-A7BF-D2E82450976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208E9-F452-4883-A692-7D5D51260EFA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Via "Invoegen", "Koptekst en voettekst" veranderen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B2333-60AC-49BD-8A27-0DCDBD200557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12585" y="547689"/>
            <a:ext cx="864023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00201"/>
            <a:ext cx="95059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34" y="6265863"/>
            <a:ext cx="21124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D0D8C3-92C2-46FE-AB3D-12D529171C12}" type="datetime1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22-11-2020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3984" y="6265863"/>
            <a:ext cx="8784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203CA7-9884-4187-8CD9-5F47706AF52D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1031" name="Picture 7" descr="NET-0001#Logo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4" y="476251"/>
            <a:ext cx="2311400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407834" y="6265863"/>
            <a:ext cx="60494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400" dirty="0">
                <a:solidFill>
                  <a:srgbClr val="D68200"/>
                </a:solidFill>
                <a:latin typeface="Calibri" pitchFamily="34" charset="0"/>
                <a:cs typeface="Calibri" pitchFamily="34" charset="0"/>
              </a:rPr>
              <a:t>Neth</a:t>
            </a:r>
            <a:r>
              <a:rPr lang="nl-NL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erlands</a:t>
            </a:r>
            <a:r>
              <a:rPr lang="nl-NL" sz="1400" dirty="0">
                <a:solidFill>
                  <a:srgbClr val="D682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house </a:t>
            </a:r>
            <a:r>
              <a:rPr lang="nl-NL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nl-NL" sz="1400" dirty="0">
                <a:solidFill>
                  <a:srgbClr val="D682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>
                <a:solidFill>
                  <a:srgbClr val="D682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nl-NL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ducation</a:t>
            </a:r>
            <a:r>
              <a:rPr lang="nl-NL" sz="1400" dirty="0">
                <a:solidFill>
                  <a:srgbClr val="D682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nl-NL" sz="1400" dirty="0">
                <a:solidFill>
                  <a:srgbClr val="D68200"/>
                </a:solidFill>
                <a:latin typeface="Calibri" pitchFamily="34" charset="0"/>
                <a:cs typeface="Calibri" pitchFamily="34" charset="0"/>
              </a:rPr>
              <a:t> R</a:t>
            </a:r>
            <a:r>
              <a:rPr lang="nl-NL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esearch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/>
                </a:solidFill>
              </a:rPr>
              <a:t>Via "Invoegen", "</a:t>
            </a:r>
            <a:r>
              <a:rPr lang="nl-NL" dirty="0" err="1">
                <a:solidFill>
                  <a:srgbClr val="000000"/>
                </a:solidFill>
              </a:rPr>
              <a:t>Koptekst</a:t>
            </a:r>
            <a:r>
              <a:rPr lang="nl-NL" dirty="0">
                <a:solidFill>
                  <a:srgbClr val="000000"/>
                </a:solidFill>
              </a:rPr>
              <a:t> en voettekst" veranderen</a:t>
            </a:r>
          </a:p>
        </p:txBody>
      </p:sp>
    </p:spTree>
    <p:extLst>
      <p:ext uri="{BB962C8B-B14F-4D97-AF65-F5344CB8AC3E}">
        <p14:creationId xmlns:p14="http://schemas.microsoft.com/office/powerpoint/2010/main" val="25300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12585" y="547689"/>
            <a:ext cx="864023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00201"/>
            <a:ext cx="95059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34" y="6265863"/>
            <a:ext cx="21124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fld id="{85D0D8C3-92C2-46FE-AB3D-12D529171C12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3984" y="6265863"/>
            <a:ext cx="8784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fld id="{6B203CA7-9884-4187-8CD9-5F47706AF52D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31" name="Picture 7" descr="NET-0001#Logo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4" y="476251"/>
            <a:ext cx="2311400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407834" y="6265863"/>
            <a:ext cx="60494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nl-NL" sz="1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Neth</a:t>
            </a:r>
            <a:r>
              <a:rPr lang="nl-NL" sz="1400" dirty="0">
                <a:latin typeface="Calibri" pitchFamily="34" charset="0"/>
                <a:cs typeface="Calibri" pitchFamily="34" charset="0"/>
              </a:rPr>
              <a:t>erlands</a:t>
            </a:r>
            <a:r>
              <a:rPr lang="nl-NL" sz="1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>
                <a:latin typeface="Calibri" pitchFamily="34" charset="0"/>
                <a:cs typeface="Calibri" pitchFamily="34" charset="0"/>
              </a:rPr>
              <a:t>house </a:t>
            </a:r>
            <a:r>
              <a:rPr lang="nl-NL" sz="1400" noProof="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nl-NL" sz="1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nl-NL" sz="1400" dirty="0" err="1">
                <a:latin typeface="Calibri" pitchFamily="34" charset="0"/>
                <a:cs typeface="Calibri" pitchFamily="34" charset="0"/>
              </a:rPr>
              <a:t>ducation</a:t>
            </a:r>
            <a:r>
              <a:rPr lang="nl-NL" sz="1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>
                <a:latin typeface="Calibri" pitchFamily="34" charset="0"/>
                <a:cs typeface="Calibri" pitchFamily="34" charset="0"/>
              </a:rPr>
              <a:t>and</a:t>
            </a:r>
            <a:r>
              <a:rPr lang="nl-NL" sz="1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R</a:t>
            </a:r>
            <a:r>
              <a:rPr lang="nl-NL" sz="1400" dirty="0">
                <a:latin typeface="Calibri" pitchFamily="34" charset="0"/>
                <a:cs typeface="Calibri" pitchFamily="34" charset="0"/>
              </a:rPr>
              <a:t>esearch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 rot="5400000">
            <a:off x="9331326" y="3614738"/>
            <a:ext cx="4032250" cy="63500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 dirty="0"/>
              <a:t>Via "Invoegen", "</a:t>
            </a:r>
            <a:r>
              <a:rPr lang="nl-NL" dirty="0" err="1"/>
              <a:t>Koptekst</a:t>
            </a:r>
            <a:r>
              <a:rPr lang="nl-NL" dirty="0"/>
              <a:t> en voettekst" veranderen</a:t>
            </a:r>
          </a:p>
        </p:txBody>
      </p:sp>
    </p:spTree>
    <p:extLst>
      <p:ext uri="{BB962C8B-B14F-4D97-AF65-F5344CB8AC3E}">
        <p14:creationId xmlns:p14="http://schemas.microsoft.com/office/powerpoint/2010/main" val="1580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0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ienks@neth-er.e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itter.com/JurgenRienks" TargetMode="External"/><Relationship Id="rId5" Type="http://schemas.openxmlformats.org/officeDocument/2006/relationships/hyperlink" Target="http://twitter.com/NetherBXL" TargetMode="External"/><Relationship Id="rId4" Type="http://schemas.openxmlformats.org/officeDocument/2006/relationships/hyperlink" Target="https://www.neth-er.eu/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F77BA7-70E5-49AC-9688-FC3D64A71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51" y="1700213"/>
            <a:ext cx="10363200" cy="792162"/>
          </a:xfrm>
        </p:spPr>
        <p:txBody>
          <a:bodyPr/>
          <a:lstStyle/>
          <a:p>
            <a:r>
              <a:rPr lang="en-US" dirty="0"/>
              <a:t>EU Research funding landscape and the share of Dutch </a:t>
            </a:r>
            <a:r>
              <a:rPr lang="en-US" dirty="0" err="1"/>
              <a:t>unversities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0B247C-5BFD-402B-A976-74E7D7795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051" y="2924176"/>
            <a:ext cx="8534400" cy="720725"/>
          </a:xfrm>
        </p:spPr>
        <p:txBody>
          <a:bodyPr/>
          <a:lstStyle/>
          <a:p>
            <a:r>
              <a:rPr lang="en-US" dirty="0"/>
              <a:t>Jurgen Rienks, director Neth-ER</a:t>
            </a:r>
          </a:p>
        </p:txBody>
      </p:sp>
      <p:sp>
        <p:nvSpPr>
          <p:cNvPr id="4" name="Tijdelijke aanduiding voor datum 3" hidden="1">
            <a:extLst>
              <a:ext uri="{FF2B5EF4-FFF2-40B4-BE49-F238E27FC236}">
                <a16:creationId xmlns:a16="http://schemas.microsoft.com/office/drawing/2014/main" id="{E8A0B23B-AA83-4CFA-905D-A9D8A5DCFE3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34434" y="6265863"/>
            <a:ext cx="2112433" cy="476250"/>
          </a:xfrm>
        </p:spPr>
        <p:txBody>
          <a:bodyPr/>
          <a:lstStyle/>
          <a:p>
            <a:pPr>
              <a:spcAft>
                <a:spcPts val="600"/>
              </a:spcAft>
            </a:pPr>
            <a:fld id="{EDCA0086-0F9A-44C9-9ECF-944E1BCD9C81}" type="datetime1">
              <a:rPr lang="nl-NL" smtClean="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22-11-2020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7AF06222-621D-4750-B88C-63D8E6D6C7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03984" y="6265863"/>
            <a:ext cx="878416" cy="476250"/>
          </a:xfrm>
        </p:spPr>
        <p:txBody>
          <a:bodyPr/>
          <a:lstStyle/>
          <a:p>
            <a:pPr>
              <a:spcAft>
                <a:spcPts val="600"/>
              </a:spcAft>
            </a:pPr>
            <a:fld id="{49A86DB2-F9CE-4EBE-98C5-5B7F295DEBE2}" type="slidenum">
              <a:rPr lang="nl-NL" smtClean="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1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D7351FE-0AC2-4567-9B4E-E0F0A277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Horizon 2020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9473FB4-9668-4D8F-A7DF-B3F319C9D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en-US" dirty="0"/>
              <a:t>State of play 17 June 2020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54,17 </a:t>
            </a:r>
            <a:r>
              <a:rPr lang="nl-NL" dirty="0" err="1"/>
              <a:t>Bln</a:t>
            </a:r>
            <a:r>
              <a:rPr lang="nl-NL" dirty="0"/>
              <a:t> € in </a:t>
            </a:r>
            <a:r>
              <a:rPr lang="nl-NL" dirty="0" err="1"/>
              <a:t>contracted</a:t>
            </a:r>
            <a:r>
              <a:rPr lang="nl-NL" dirty="0"/>
              <a:t> </a:t>
            </a:r>
            <a:r>
              <a:rPr lang="nl-NL" dirty="0" err="1"/>
              <a:t>projects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Pillar</a:t>
            </a:r>
            <a:r>
              <a:rPr lang="nl-NL" dirty="0"/>
              <a:t> 1 Excellent </a:t>
            </a:r>
            <a:r>
              <a:rPr lang="nl-NL" dirty="0" err="1"/>
              <a:t>Science</a:t>
            </a:r>
            <a:r>
              <a:rPr lang="nl-NL" dirty="0"/>
              <a:t> 	20,70 </a:t>
            </a:r>
            <a:r>
              <a:rPr lang="nl-NL" dirty="0" err="1"/>
              <a:t>Bln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Pillar</a:t>
            </a:r>
            <a:r>
              <a:rPr lang="nl-NL" dirty="0"/>
              <a:t> 2 </a:t>
            </a:r>
            <a:r>
              <a:rPr lang="nl-NL" dirty="0" err="1"/>
              <a:t>Industr</a:t>
            </a:r>
            <a:r>
              <a:rPr lang="nl-NL" dirty="0"/>
              <a:t>. </a:t>
            </a:r>
            <a:r>
              <a:rPr lang="nl-NL" dirty="0" err="1"/>
              <a:t>Leadershio</a:t>
            </a:r>
            <a:r>
              <a:rPr lang="nl-NL" dirty="0"/>
              <a:t> 	11,05 </a:t>
            </a:r>
            <a:r>
              <a:rPr lang="nl-NL" dirty="0" err="1"/>
              <a:t>Bln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Pillar</a:t>
            </a:r>
            <a:r>
              <a:rPr lang="nl-NL" dirty="0"/>
              <a:t> 3 </a:t>
            </a:r>
            <a:r>
              <a:rPr lang="nl-NL" dirty="0" err="1"/>
              <a:t>Societal</a:t>
            </a:r>
            <a:r>
              <a:rPr lang="nl-NL" dirty="0"/>
              <a:t> </a:t>
            </a:r>
            <a:r>
              <a:rPr lang="nl-NL" dirty="0" err="1"/>
              <a:t>Challenges</a:t>
            </a:r>
            <a:r>
              <a:rPr lang="nl-NL" dirty="0"/>
              <a:t> 	19,89 </a:t>
            </a:r>
            <a:r>
              <a:rPr lang="nl-NL" dirty="0" err="1"/>
              <a:t>Bln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6978C1-EC6F-4711-982B-8BA5BA67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CE5A-9F3B-45B4-BC8A-9EB39CDA9B9F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BEE0EC-4AB5-49BC-9707-4FC476B0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7108-BD3C-4758-99B2-BFD1ADE01FE2}" type="slidenum">
              <a:rPr lang="nl-NL" smtClean="0">
                <a:solidFill>
                  <a:srgbClr val="000000"/>
                </a:solidFill>
              </a:rPr>
              <a:pPr/>
              <a:t>10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30F2714-6F17-448F-BD2C-8FC73E073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263" y="1118940"/>
            <a:ext cx="7373832" cy="4502472"/>
          </a:xfrm>
        </p:spPr>
      </p:pic>
    </p:spTree>
    <p:extLst>
      <p:ext uri="{BB962C8B-B14F-4D97-AF65-F5344CB8AC3E}">
        <p14:creationId xmlns:p14="http://schemas.microsoft.com/office/powerpoint/2010/main" val="154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B093E-8B6D-49DE-9C1A-A154E801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Netherlands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BAAD56C-C2ED-4E08-8116-5CBCB3B79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en-US" dirty="0"/>
              <a:t>State of play 17 June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4,22 </a:t>
            </a:r>
            <a:r>
              <a:rPr lang="nl-NL" dirty="0" err="1"/>
              <a:t>Bln</a:t>
            </a:r>
            <a:r>
              <a:rPr lang="nl-NL" dirty="0"/>
              <a:t> € in </a:t>
            </a:r>
            <a:r>
              <a:rPr lang="nl-NL" dirty="0" err="1"/>
              <a:t>contracted</a:t>
            </a:r>
            <a:r>
              <a:rPr lang="nl-NL" dirty="0"/>
              <a:t> </a:t>
            </a:r>
            <a:r>
              <a:rPr lang="nl-NL" dirty="0" err="1"/>
              <a:t>projects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About</a:t>
            </a:r>
            <a:r>
              <a:rPr lang="nl-NL" dirty="0"/>
              <a:t> half of </a:t>
            </a:r>
            <a:r>
              <a:rPr lang="nl-NL" dirty="0" err="1"/>
              <a:t>the</a:t>
            </a:r>
            <a:r>
              <a:rPr lang="nl-NL" dirty="0"/>
              <a:t> Horizon funds </a:t>
            </a:r>
            <a:r>
              <a:rPr lang="nl-NL" dirty="0" err="1"/>
              <a:t>goes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research </a:t>
            </a:r>
            <a:r>
              <a:rPr lang="nl-NL" dirty="0" err="1"/>
              <a:t>universities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university</a:t>
            </a:r>
            <a:r>
              <a:rPr lang="nl-NL" dirty="0"/>
              <a:t> </a:t>
            </a:r>
            <a:r>
              <a:rPr lang="nl-NL" dirty="0" err="1"/>
              <a:t>medical</a:t>
            </a:r>
            <a:r>
              <a:rPr lang="nl-NL" dirty="0"/>
              <a:t> </a:t>
            </a:r>
            <a:r>
              <a:rPr lang="nl-NL" dirty="0" err="1"/>
              <a:t>centres</a:t>
            </a:r>
            <a:r>
              <a:rPr lang="nl-N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Pillar</a:t>
            </a:r>
            <a:r>
              <a:rPr lang="nl-NL" dirty="0"/>
              <a:t> 1 Excellent </a:t>
            </a:r>
            <a:r>
              <a:rPr lang="nl-NL" dirty="0" err="1"/>
              <a:t>Science</a:t>
            </a:r>
            <a:r>
              <a:rPr lang="nl-NL" dirty="0"/>
              <a:t> 	1,78 </a:t>
            </a:r>
            <a:r>
              <a:rPr lang="nl-NL" dirty="0" err="1"/>
              <a:t>Bln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Pillar</a:t>
            </a:r>
            <a:r>
              <a:rPr lang="nl-NL" dirty="0"/>
              <a:t> 2 </a:t>
            </a:r>
            <a:r>
              <a:rPr lang="nl-NL" dirty="0" err="1"/>
              <a:t>Industr</a:t>
            </a:r>
            <a:r>
              <a:rPr lang="nl-NL" dirty="0"/>
              <a:t>. </a:t>
            </a:r>
            <a:r>
              <a:rPr lang="nl-NL" dirty="0" err="1"/>
              <a:t>Leadershio</a:t>
            </a:r>
            <a:r>
              <a:rPr lang="nl-NL" dirty="0"/>
              <a:t> 	0,70 </a:t>
            </a:r>
            <a:r>
              <a:rPr lang="nl-NL" dirty="0" err="1"/>
              <a:t>Bln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Pillar</a:t>
            </a:r>
            <a:r>
              <a:rPr lang="nl-NL" dirty="0"/>
              <a:t> 3 </a:t>
            </a:r>
            <a:r>
              <a:rPr lang="nl-NL" dirty="0" err="1"/>
              <a:t>Societal</a:t>
            </a:r>
            <a:r>
              <a:rPr lang="nl-NL" dirty="0"/>
              <a:t> </a:t>
            </a:r>
            <a:r>
              <a:rPr lang="nl-NL" dirty="0" err="1"/>
              <a:t>Challenges</a:t>
            </a:r>
            <a:r>
              <a:rPr lang="nl-NL" dirty="0"/>
              <a:t> 	1,65 </a:t>
            </a:r>
            <a:r>
              <a:rPr lang="nl-NL" dirty="0" err="1"/>
              <a:t>Bln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A5D709-0B62-45CB-8BCC-7A4A94A1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086-0F9A-44C9-9ECF-944E1BCD9C81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D8C727-8F49-4366-AA0B-3C1CFAF0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6DB2-F9CE-4EBE-98C5-5B7F295DEBE2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39A6A7B-D388-4497-A2A3-A54133160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263" y="1131956"/>
            <a:ext cx="7353140" cy="4461748"/>
          </a:xfrm>
        </p:spPr>
      </p:pic>
    </p:spTree>
    <p:extLst>
      <p:ext uri="{BB962C8B-B14F-4D97-AF65-F5344CB8AC3E}">
        <p14:creationId xmlns:p14="http://schemas.microsoft.com/office/powerpoint/2010/main" val="22704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515D4-539A-423E-8290-8F0A76A0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Erasmus University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621FDBF-E944-4A02-A6F7-613DC2F57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State of </a:t>
            </a:r>
            <a:r>
              <a:rPr lang="nl-NL" dirty="0" err="1"/>
              <a:t>play</a:t>
            </a:r>
            <a:r>
              <a:rPr lang="nl-NL" dirty="0"/>
              <a:t> 17 </a:t>
            </a:r>
            <a:r>
              <a:rPr lang="nl-NL" dirty="0" err="1"/>
              <a:t>June</a:t>
            </a:r>
            <a:r>
              <a:rPr lang="nl-NL" dirty="0"/>
              <a:t>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31,07 </a:t>
            </a:r>
            <a:r>
              <a:rPr lang="nl-NL" dirty="0" err="1"/>
              <a:t>Mln</a:t>
            </a:r>
            <a:r>
              <a:rPr lang="nl-NL" dirty="0"/>
              <a:t>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69 </a:t>
            </a:r>
            <a:r>
              <a:rPr lang="nl-NL" dirty="0" err="1"/>
              <a:t>funded</a:t>
            </a:r>
            <a:r>
              <a:rPr lang="nl-NL" dirty="0"/>
              <a:t> </a:t>
            </a:r>
            <a:r>
              <a:rPr lang="nl-NL" dirty="0" err="1"/>
              <a:t>projects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616 partnering </a:t>
            </a:r>
            <a:r>
              <a:rPr lang="nl-NL" dirty="0" err="1"/>
              <a:t>organisations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49 collaborating </a:t>
            </a:r>
            <a:r>
              <a:rPr lang="nl-NL" dirty="0" err="1"/>
              <a:t>countries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Pillar</a:t>
            </a:r>
            <a:r>
              <a:rPr lang="nl-NL" dirty="0"/>
              <a:t> 1 Excellent </a:t>
            </a:r>
            <a:r>
              <a:rPr lang="nl-NL" dirty="0" err="1"/>
              <a:t>Science</a:t>
            </a:r>
            <a:r>
              <a:rPr lang="nl-NL" dirty="0"/>
              <a:t> 	17,33 </a:t>
            </a:r>
            <a:r>
              <a:rPr lang="nl-NL" dirty="0" err="1"/>
              <a:t>Mln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Pillar</a:t>
            </a:r>
            <a:r>
              <a:rPr lang="nl-NL" dirty="0"/>
              <a:t> 2 </a:t>
            </a:r>
            <a:r>
              <a:rPr lang="nl-NL" dirty="0" err="1"/>
              <a:t>Industr</a:t>
            </a:r>
            <a:r>
              <a:rPr lang="nl-NL" dirty="0"/>
              <a:t>. </a:t>
            </a:r>
            <a:r>
              <a:rPr lang="nl-NL" dirty="0" err="1"/>
              <a:t>Leadershio</a:t>
            </a:r>
            <a:r>
              <a:rPr lang="nl-NL" dirty="0"/>
              <a:t> 	1,99 </a:t>
            </a:r>
            <a:r>
              <a:rPr lang="nl-NL" dirty="0" err="1"/>
              <a:t>Mln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Pillar 3 Societal Challenges 	10,33 </a:t>
            </a:r>
            <a:r>
              <a:rPr lang="en-US" dirty="0" err="1"/>
              <a:t>Mln</a:t>
            </a:r>
            <a:r>
              <a:rPr lang="en-US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Excellent </a:t>
            </a:r>
            <a:r>
              <a:rPr lang="nl-NL" dirty="0" err="1"/>
              <a:t>Science</a:t>
            </a:r>
            <a:r>
              <a:rPr lang="nl-NL" dirty="0"/>
              <a:t>: ERC 	12,18 </a:t>
            </a:r>
            <a:r>
              <a:rPr lang="nl-NL" dirty="0" err="1"/>
              <a:t>Mln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Health, demographic change and wellbeing </a:t>
            </a:r>
          </a:p>
          <a:p>
            <a:pPr lvl="6"/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4,98 </a:t>
            </a:r>
            <a:r>
              <a:rPr lang="en-US" sz="1400" dirty="0" err="1">
                <a:latin typeface="Calibri" pitchFamily="34" charset="0"/>
                <a:ea typeface="+mn-ea"/>
                <a:cs typeface="Calibri" pitchFamily="34" charset="0"/>
              </a:rPr>
              <a:t>Mln</a:t>
            </a: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Europe in a changing world	1,79 </a:t>
            </a:r>
            <a:r>
              <a:rPr lang="en-US" dirty="0" err="1"/>
              <a:t>Mln</a:t>
            </a:r>
            <a:r>
              <a:rPr lang="en-US" dirty="0"/>
              <a:t> €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6EA6E8-D4B6-44D6-A79E-58465855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086-0F9A-44C9-9ECF-944E1BCD9C81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D88FFD-0484-483A-84EF-A270F07A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6DB2-F9CE-4EBE-98C5-5B7F295DEBE2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6F10764-3714-48DE-96DC-E8D00674D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7263" y="1129426"/>
            <a:ext cx="6815137" cy="4140360"/>
          </a:xfrm>
        </p:spPr>
      </p:pic>
    </p:spTree>
    <p:extLst>
      <p:ext uri="{BB962C8B-B14F-4D97-AF65-F5344CB8AC3E}">
        <p14:creationId xmlns:p14="http://schemas.microsoft.com/office/powerpoint/2010/main" val="13415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515D4-539A-423E-8290-8F0A76A0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Tilburg University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621FDBF-E944-4A02-A6F7-613DC2F57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State of </a:t>
            </a:r>
            <a:r>
              <a:rPr lang="nl-NL" dirty="0" err="1"/>
              <a:t>play</a:t>
            </a:r>
            <a:r>
              <a:rPr lang="nl-NL" dirty="0"/>
              <a:t> 17 </a:t>
            </a:r>
            <a:r>
              <a:rPr lang="nl-NL" dirty="0" err="1"/>
              <a:t>June</a:t>
            </a:r>
            <a:r>
              <a:rPr lang="nl-NL" dirty="0"/>
              <a:t>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25,68 </a:t>
            </a:r>
            <a:r>
              <a:rPr lang="nl-NL" dirty="0" err="1"/>
              <a:t>Mln</a:t>
            </a:r>
            <a:r>
              <a:rPr lang="nl-NL" dirty="0"/>
              <a:t>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39 </a:t>
            </a:r>
            <a:r>
              <a:rPr lang="nl-NL" dirty="0" err="1"/>
              <a:t>funded</a:t>
            </a:r>
            <a:r>
              <a:rPr lang="nl-NL" dirty="0"/>
              <a:t> </a:t>
            </a:r>
            <a:r>
              <a:rPr lang="nl-NL" dirty="0" err="1"/>
              <a:t>projects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209 partnering </a:t>
            </a:r>
            <a:r>
              <a:rPr lang="nl-NL" dirty="0" err="1"/>
              <a:t>organisations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31 collaborating </a:t>
            </a:r>
            <a:r>
              <a:rPr lang="nl-NL" dirty="0" err="1"/>
              <a:t>countries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Pillar</a:t>
            </a:r>
            <a:r>
              <a:rPr lang="nl-NL" dirty="0"/>
              <a:t> 1 Excellent </a:t>
            </a:r>
            <a:r>
              <a:rPr lang="nl-NL" dirty="0" err="1"/>
              <a:t>Science</a:t>
            </a:r>
            <a:r>
              <a:rPr lang="nl-NL" dirty="0"/>
              <a:t> 	21,87 </a:t>
            </a:r>
            <a:r>
              <a:rPr lang="nl-NL" dirty="0" err="1"/>
              <a:t>Mln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Pillar</a:t>
            </a:r>
            <a:r>
              <a:rPr lang="nl-NL" dirty="0"/>
              <a:t> 2 </a:t>
            </a:r>
            <a:r>
              <a:rPr lang="nl-NL" dirty="0" err="1"/>
              <a:t>Industr</a:t>
            </a:r>
            <a:r>
              <a:rPr lang="nl-NL" dirty="0"/>
              <a:t>. </a:t>
            </a:r>
            <a:r>
              <a:rPr lang="nl-NL" dirty="0" err="1"/>
              <a:t>Leadershio</a:t>
            </a:r>
            <a:r>
              <a:rPr lang="nl-NL" dirty="0"/>
              <a:t> 	1,94 </a:t>
            </a:r>
            <a:r>
              <a:rPr lang="nl-NL" dirty="0" err="1"/>
              <a:t>Mln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Pillar 3 Societal Challenges 	4,8 </a:t>
            </a:r>
            <a:r>
              <a:rPr lang="en-US" dirty="0" err="1"/>
              <a:t>Mln</a:t>
            </a:r>
            <a:r>
              <a:rPr lang="en-US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Excellent </a:t>
            </a:r>
            <a:r>
              <a:rPr lang="nl-NL" dirty="0" err="1"/>
              <a:t>Science</a:t>
            </a:r>
            <a:r>
              <a:rPr lang="nl-NL" dirty="0"/>
              <a:t>: ERC 	19,19 </a:t>
            </a:r>
            <a:r>
              <a:rPr lang="nl-NL" dirty="0" err="1"/>
              <a:t>Mln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Health, demographic change and wellbeing </a:t>
            </a:r>
          </a:p>
          <a:p>
            <a:pPr lvl="6"/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0 </a:t>
            </a:r>
            <a:r>
              <a:rPr lang="en-US" sz="1400" dirty="0" err="1">
                <a:latin typeface="Calibri" pitchFamily="34" charset="0"/>
                <a:ea typeface="+mn-ea"/>
                <a:cs typeface="Calibri" pitchFamily="34" charset="0"/>
              </a:rPr>
              <a:t>Mln</a:t>
            </a: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Europe in a changing world	0,63 </a:t>
            </a:r>
            <a:r>
              <a:rPr lang="en-US" dirty="0" err="1"/>
              <a:t>Mln</a:t>
            </a:r>
            <a:r>
              <a:rPr lang="en-US" dirty="0"/>
              <a:t> €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6EA6E8-D4B6-44D6-A79E-58465855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A0086-0F9A-44C9-9ECF-944E1BCD9C81}" type="datetime1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22-11-2020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D88FFD-0484-483A-84EF-A270F07A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86DB2-F9CE-4EBE-98C5-5B7F295DEBE2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8BE60C10-4A23-46A3-BEEA-9857AA825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7263" y="1203918"/>
            <a:ext cx="6815137" cy="3991376"/>
          </a:xfrm>
        </p:spPr>
      </p:pic>
    </p:spTree>
    <p:extLst>
      <p:ext uri="{BB962C8B-B14F-4D97-AF65-F5344CB8AC3E}">
        <p14:creationId xmlns:p14="http://schemas.microsoft.com/office/powerpoint/2010/main" val="2421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515D4-539A-423E-8290-8F0A76A0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Maastricht University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621FDBF-E944-4A02-A6F7-613DC2F57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State of </a:t>
            </a:r>
            <a:r>
              <a:rPr lang="nl-NL" dirty="0" err="1"/>
              <a:t>play</a:t>
            </a:r>
            <a:r>
              <a:rPr lang="nl-NL" dirty="0"/>
              <a:t> 17 </a:t>
            </a:r>
            <a:r>
              <a:rPr lang="nl-NL" dirty="0" err="1"/>
              <a:t>June</a:t>
            </a:r>
            <a:r>
              <a:rPr lang="nl-NL" dirty="0"/>
              <a:t>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90,37 </a:t>
            </a:r>
            <a:r>
              <a:rPr lang="nl-NL" dirty="0" err="1"/>
              <a:t>Mln</a:t>
            </a:r>
            <a:r>
              <a:rPr lang="nl-NL" dirty="0"/>
              <a:t>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176 </a:t>
            </a:r>
            <a:r>
              <a:rPr lang="nl-NL" dirty="0" err="1"/>
              <a:t>funded</a:t>
            </a:r>
            <a:r>
              <a:rPr lang="nl-NL" dirty="0"/>
              <a:t> </a:t>
            </a:r>
            <a:r>
              <a:rPr lang="nl-NL" dirty="0" err="1"/>
              <a:t>projects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1320 partnering </a:t>
            </a:r>
            <a:r>
              <a:rPr lang="nl-NL" dirty="0" err="1"/>
              <a:t>organisations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62 collaborating </a:t>
            </a:r>
            <a:r>
              <a:rPr lang="nl-NL" dirty="0" err="1"/>
              <a:t>countries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Pillar</a:t>
            </a:r>
            <a:r>
              <a:rPr lang="nl-NL" dirty="0"/>
              <a:t> 1 Excellent </a:t>
            </a:r>
            <a:r>
              <a:rPr lang="nl-NL" dirty="0" err="1"/>
              <a:t>Science</a:t>
            </a:r>
            <a:r>
              <a:rPr lang="nl-NL" dirty="0"/>
              <a:t> 	54,38 </a:t>
            </a:r>
            <a:r>
              <a:rPr lang="nl-NL" dirty="0" err="1"/>
              <a:t>Mln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Pillar</a:t>
            </a:r>
            <a:r>
              <a:rPr lang="nl-NL" dirty="0"/>
              <a:t> 2 </a:t>
            </a:r>
            <a:r>
              <a:rPr lang="nl-NL" dirty="0" err="1"/>
              <a:t>Industr</a:t>
            </a:r>
            <a:r>
              <a:rPr lang="nl-NL" dirty="0"/>
              <a:t>. </a:t>
            </a:r>
            <a:r>
              <a:rPr lang="nl-NL" dirty="0" err="1"/>
              <a:t>Leadershio</a:t>
            </a:r>
            <a:r>
              <a:rPr lang="nl-NL" dirty="0"/>
              <a:t> 	6,87 </a:t>
            </a:r>
            <a:r>
              <a:rPr lang="nl-NL" dirty="0" err="1"/>
              <a:t>Mln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Pillar 3 Societal Challenges 	26,94 </a:t>
            </a:r>
            <a:r>
              <a:rPr lang="en-US" dirty="0" err="1"/>
              <a:t>Mln</a:t>
            </a:r>
            <a:r>
              <a:rPr lang="en-US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Excellent </a:t>
            </a:r>
            <a:r>
              <a:rPr lang="nl-NL" dirty="0" err="1"/>
              <a:t>Science</a:t>
            </a:r>
            <a:r>
              <a:rPr lang="nl-NL" dirty="0"/>
              <a:t>: ERC 	25,61 </a:t>
            </a:r>
            <a:r>
              <a:rPr lang="nl-NL" dirty="0" err="1"/>
              <a:t>Mln</a:t>
            </a:r>
            <a:r>
              <a:rPr lang="nl-NL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Health, demographic change and wellbeing </a:t>
            </a:r>
          </a:p>
          <a:p>
            <a:pPr lvl="6"/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19,18 </a:t>
            </a:r>
            <a:r>
              <a:rPr lang="en-US" sz="1400" dirty="0" err="1">
                <a:latin typeface="Calibri" pitchFamily="34" charset="0"/>
                <a:ea typeface="+mn-ea"/>
                <a:cs typeface="Calibri" pitchFamily="34" charset="0"/>
              </a:rPr>
              <a:t>Mln</a:t>
            </a: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Europe in a changing world	2,73 </a:t>
            </a:r>
            <a:r>
              <a:rPr lang="en-US" dirty="0" err="1"/>
              <a:t>Mln</a:t>
            </a:r>
            <a:r>
              <a:rPr lang="en-US" dirty="0"/>
              <a:t> €€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6EA6E8-D4B6-44D6-A79E-58465855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A0086-0F9A-44C9-9ECF-944E1BCD9C81}" type="datetime1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22-11-2020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D88FFD-0484-483A-84EF-A270F07A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86DB2-F9CE-4EBE-98C5-5B7F295DEBE2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8FE0E9A-5854-448B-A08A-F97C9DDA0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7263" y="1211715"/>
            <a:ext cx="6815137" cy="3975782"/>
          </a:xfrm>
        </p:spPr>
      </p:pic>
    </p:spTree>
    <p:extLst>
      <p:ext uri="{BB962C8B-B14F-4D97-AF65-F5344CB8AC3E}">
        <p14:creationId xmlns:p14="http://schemas.microsoft.com/office/powerpoint/2010/main" val="36320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2A364-BBC8-42D9-B8ED-899F9D7D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European Research Area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9AF0F81-A361-4916-94F8-56332DCC8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63" y="1847730"/>
            <a:ext cx="9505950" cy="4030903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778728-DE70-49B3-981E-30AF7907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086-0F9A-44C9-9ECF-944E1BCD9C81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E5EBBF-854D-4F3F-9290-AE060E1B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6DB2-F9CE-4EBE-98C5-5B7F295DEBE2}" type="slidenum">
              <a:rPr lang="nl-NL" smtClean="0">
                <a:solidFill>
                  <a:srgbClr val="000000"/>
                </a:solidFill>
              </a:rPr>
              <a:pPr/>
              <a:t>15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ADA687-5651-458D-B0B2-4FB3FC62F948}"/>
              </a:ext>
            </a:extLst>
          </p:cNvPr>
          <p:cNvSpPr txBox="1"/>
          <p:nvPr/>
        </p:nvSpPr>
        <p:spPr>
          <a:xfrm>
            <a:off x="9823557" y="5519371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Source: </a:t>
            </a:r>
            <a:r>
              <a:rPr lang="nl-NL" sz="1400" dirty="0" err="1"/>
              <a:t>Eur</a:t>
            </a:r>
            <a:r>
              <a:rPr lang="nl-NL" sz="1400" dirty="0"/>
              <a:t>. </a:t>
            </a:r>
            <a:r>
              <a:rPr lang="nl-NL" sz="1400" dirty="0" err="1"/>
              <a:t>Commission</a:t>
            </a:r>
            <a:endParaRPr lang="nl-NL" sz="14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B9B2EDC-AF5C-4587-96A3-C4121AAE1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650" y="3067216"/>
            <a:ext cx="2163272" cy="11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3A11C8A-7078-4F73-AF94-6F6DEFFD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ERA leads </a:t>
            </a:r>
            <a:r>
              <a:rPr lang="nl-NL" dirty="0" err="1"/>
              <a:t>to</a:t>
            </a:r>
            <a:r>
              <a:rPr lang="nl-NL" dirty="0"/>
              <a:t> a </a:t>
            </a:r>
            <a:r>
              <a:rPr lang="nl-NL" dirty="0" err="1"/>
              <a:t>comprehensive</a:t>
            </a:r>
            <a:r>
              <a:rPr lang="nl-NL" dirty="0"/>
              <a:t> agenda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56F4E4-9C48-472B-B6F8-9A105074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086-0F9A-44C9-9ECF-944E1BCD9C81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B514A1-DCA9-40DD-8C4C-8B8E53E5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6DB2-F9CE-4EBE-98C5-5B7F295DEBE2}" type="slidenum">
              <a:rPr lang="nl-NL" smtClean="0">
                <a:solidFill>
                  <a:srgbClr val="000000"/>
                </a:solidFill>
              </a:rPr>
              <a:pPr/>
              <a:t>16</a:t>
            </a:fld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DAA6DDB-E8EE-4B86-95FC-CB418DF98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1402080"/>
            <a:ext cx="11210851" cy="444265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F2B49C0-A7EC-4EC2-A7AC-B1D780F3A283}"/>
              </a:ext>
            </a:extLst>
          </p:cNvPr>
          <p:cNvSpPr txBox="1"/>
          <p:nvPr/>
        </p:nvSpPr>
        <p:spPr>
          <a:xfrm>
            <a:off x="9715500" y="5844730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Source: </a:t>
            </a:r>
            <a:r>
              <a:rPr lang="nl-NL" sz="1400" dirty="0" err="1"/>
              <a:t>Eur</a:t>
            </a:r>
            <a:r>
              <a:rPr lang="nl-NL" sz="1400" dirty="0"/>
              <a:t>. </a:t>
            </a:r>
            <a:r>
              <a:rPr lang="nl-NL" sz="1400" dirty="0" err="1"/>
              <a:t>Commission</a:t>
            </a:r>
            <a:endParaRPr lang="nl-NL" sz="1400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3FCE6F82-7CDA-47C0-8CF3-545D7E7DE3AB}"/>
              </a:ext>
            </a:extLst>
          </p:cNvPr>
          <p:cNvSpPr/>
          <p:nvPr/>
        </p:nvSpPr>
        <p:spPr>
          <a:xfrm>
            <a:off x="2977869" y="2702738"/>
            <a:ext cx="2581359" cy="1270451"/>
          </a:xfrm>
          <a:prstGeom prst="ellipse">
            <a:avLst/>
          </a:prstGeom>
          <a:noFill/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9D405B4-A523-4683-8DCD-2F9139322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423" y="4684375"/>
            <a:ext cx="2639797" cy="132904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73FD8E1-AFBC-4ECA-B3FA-C62928B7E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519" y="1907561"/>
            <a:ext cx="1579411" cy="7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779C507-E81E-4C0A-9306-F109A4FA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96729E7-3FA3-4C37-9EE3-B6B82168C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86B5A-A05E-4289-BBC0-D32E2BEFC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1690689"/>
            <a:ext cx="4852252" cy="4435474"/>
          </a:xfrm>
        </p:spPr>
        <p:txBody>
          <a:bodyPr/>
          <a:lstStyle/>
          <a:p>
            <a:r>
              <a:rPr lang="en-US" sz="2000" dirty="0"/>
              <a:t>an entirely new approach based on portfolios of actions working towards broadly defined goals</a:t>
            </a:r>
          </a:p>
          <a:p>
            <a:r>
              <a:rPr lang="en-US" sz="2000" dirty="0"/>
              <a:t>Strong visibility and </a:t>
            </a:r>
            <a:r>
              <a:rPr lang="en-US" sz="2000" u="sng" dirty="0"/>
              <a:t>impact</a:t>
            </a:r>
          </a:p>
          <a:p>
            <a:r>
              <a:rPr lang="en-US" sz="2000" dirty="0"/>
              <a:t>Achieve a bold, inspirational and measurable goal within a set timeframe</a:t>
            </a:r>
          </a:p>
          <a:p>
            <a:r>
              <a:rPr lang="en-US" sz="2000" dirty="0"/>
              <a:t>Find solutions to some of the major challenges faced by European citizens</a:t>
            </a:r>
          </a:p>
          <a:p>
            <a:endParaRPr lang="en-US" dirty="0"/>
          </a:p>
          <a:p>
            <a:r>
              <a:rPr lang="nl-BE" sz="2000" dirty="0" err="1"/>
              <a:t>Implementation</a:t>
            </a:r>
            <a:r>
              <a:rPr lang="nl-BE" sz="2000" dirty="0"/>
              <a:t>: </a:t>
            </a:r>
            <a:r>
              <a:rPr lang="nl-BE" sz="2000" dirty="0" err="1"/>
              <a:t>to</a:t>
            </a:r>
            <a:r>
              <a:rPr lang="nl-BE" sz="2000" dirty="0"/>
              <a:t> open up </a:t>
            </a:r>
            <a:r>
              <a:rPr lang="nl-BE" sz="2000" u="sng" dirty="0" err="1"/>
              <a:t>additional</a:t>
            </a:r>
            <a:r>
              <a:rPr lang="nl-BE" sz="2000" u="sng" dirty="0"/>
              <a:t> funds </a:t>
            </a:r>
            <a:r>
              <a:rPr lang="nl-BE" sz="2000" u="sng" dirty="0" err="1"/>
              <a:t>from</a:t>
            </a:r>
            <a:r>
              <a:rPr lang="nl-BE" sz="2000" u="sng" dirty="0"/>
              <a:t> </a:t>
            </a:r>
            <a:r>
              <a:rPr lang="nl-BE" sz="2000" u="sng" dirty="0" err="1"/>
              <a:t>other</a:t>
            </a:r>
            <a:r>
              <a:rPr lang="nl-BE" sz="2000" u="sng" dirty="0"/>
              <a:t> EU-sources</a:t>
            </a:r>
          </a:p>
          <a:p>
            <a:r>
              <a:rPr lang="nl-BE" sz="2000" dirty="0" err="1"/>
              <a:t>Expected</a:t>
            </a:r>
            <a:r>
              <a:rPr lang="nl-BE" sz="2000" dirty="0"/>
              <a:t>: </a:t>
            </a:r>
            <a:r>
              <a:rPr lang="nl-BE" sz="2000" dirty="0" err="1"/>
              <a:t>mid</a:t>
            </a:r>
            <a:r>
              <a:rPr lang="nl-BE" sz="2000" dirty="0"/>
              <a:t> 2021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993468A-2BEC-4E97-BE92-F42FC54E5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4A510028-FAC6-4FEA-A801-F31902726B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72E3FB-2A48-48AA-BAA2-3EF3FD73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A0086-0F9A-44C9-9ECF-944E1BCD9C81}" type="datetime1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22-11-2020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A5A664-A1F2-4D35-9D29-76F8321B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86DB2-F9CE-4EBE-98C5-5B7F295DEBE2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2A4CCC4-DE17-49FD-ADAA-3FDA25D57D79}"/>
              </a:ext>
            </a:extLst>
          </p:cNvPr>
          <p:cNvSpPr txBox="1">
            <a:spLocks/>
          </p:cNvSpPr>
          <p:nvPr/>
        </p:nvSpPr>
        <p:spPr bwMode="auto">
          <a:xfrm>
            <a:off x="2822732" y="547689"/>
            <a:ext cx="864023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Missions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D86E77-D89A-411E-A8F7-C3ACBCAB5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906" y="1690689"/>
            <a:ext cx="6769632" cy="38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004" y="1652708"/>
            <a:ext cx="1294411" cy="674856"/>
          </a:xfrm>
          <a:prstGeom prst="roundRect">
            <a:avLst>
              <a:gd name="adj" fmla="val 113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0005" y="2755075"/>
            <a:ext cx="1294411" cy="1971304"/>
          </a:xfrm>
          <a:prstGeom prst="roundRect">
            <a:avLst>
              <a:gd name="adj" fmla="val 113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1607112" y="1545408"/>
            <a:ext cx="5957470" cy="4784140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fr-BE" dirty="0"/>
              <a:t>R&amp;D </a:t>
            </a:r>
            <a:r>
              <a:rPr lang="fr-BE" dirty="0" err="1"/>
              <a:t>investment</a:t>
            </a:r>
            <a:r>
              <a:rPr lang="fr-BE" dirty="0"/>
              <a:t> and performance </a:t>
            </a:r>
            <a:r>
              <a:rPr lang="fr-BE" dirty="0" err="1"/>
              <a:t>amongst</a:t>
            </a:r>
            <a:r>
              <a:rPr lang="fr-BE" dirty="0"/>
              <a:t> and </a:t>
            </a:r>
            <a:r>
              <a:rPr lang="fr-BE" dirty="0" err="1"/>
              <a:t>within</a:t>
            </a:r>
            <a:r>
              <a:rPr lang="fr-BE" dirty="0"/>
              <a:t> MS </a:t>
            </a:r>
            <a:r>
              <a:rPr lang="fr-BE" dirty="0" err="1"/>
              <a:t>remains</a:t>
            </a:r>
            <a:r>
              <a:rPr lang="fr-BE" dirty="0"/>
              <a:t> </a:t>
            </a:r>
            <a:r>
              <a:rPr lang="fr-BE" dirty="0" err="1"/>
              <a:t>uneven</a:t>
            </a:r>
            <a:endParaRPr lang="fr-BE" dirty="0"/>
          </a:p>
          <a:p>
            <a:pPr marL="0" lvl="0" indent="0">
              <a:spcAft>
                <a:spcPts val="0"/>
              </a:spcAft>
              <a:buNone/>
            </a:pPr>
            <a:endParaRPr lang="fr-BE" dirty="0"/>
          </a:p>
          <a:p>
            <a:pPr marL="0" indent="0">
              <a:spcAft>
                <a:spcPts val="0"/>
              </a:spcAft>
              <a:buNone/>
            </a:pPr>
            <a:r>
              <a:rPr lang="fr-BE" dirty="0"/>
              <a:t>Support MS in </a:t>
            </a:r>
            <a:r>
              <a:rPr lang="fr-BE" dirty="0" err="1"/>
              <a:t>maximising</a:t>
            </a:r>
            <a:r>
              <a:rPr lang="fr-BE" dirty="0"/>
              <a:t> the </a:t>
            </a:r>
            <a:r>
              <a:rPr lang="fr-BE" dirty="0" err="1"/>
              <a:t>quantity</a:t>
            </a:r>
            <a:r>
              <a:rPr lang="fr-BE" dirty="0"/>
              <a:t>, </a:t>
            </a:r>
            <a:r>
              <a:rPr lang="fr-BE" dirty="0" err="1"/>
              <a:t>quality</a:t>
            </a:r>
            <a:r>
              <a:rPr lang="fr-BE" dirty="0"/>
              <a:t> and impact of R&amp;I </a:t>
            </a:r>
            <a:r>
              <a:rPr lang="fr-BE" dirty="0" err="1"/>
              <a:t>investments</a:t>
            </a:r>
            <a:r>
              <a:rPr lang="fr-BE" dirty="0"/>
              <a:t> </a:t>
            </a:r>
          </a:p>
          <a:p>
            <a:pPr lvl="1">
              <a:spcAft>
                <a:spcPts val="0"/>
              </a:spcAft>
            </a:pPr>
            <a:r>
              <a:rPr lang="fr-BE" b="1" dirty="0" err="1"/>
              <a:t>policy</a:t>
            </a:r>
            <a:r>
              <a:rPr lang="fr-BE" b="1" dirty="0"/>
              <a:t> dialogue </a:t>
            </a:r>
            <a:r>
              <a:rPr lang="fr-BE" dirty="0"/>
              <a:t>and </a:t>
            </a:r>
            <a:r>
              <a:rPr lang="fr-BE" dirty="0" err="1"/>
              <a:t>targeted</a:t>
            </a:r>
            <a:r>
              <a:rPr lang="fr-BE" dirty="0"/>
              <a:t> </a:t>
            </a:r>
            <a:r>
              <a:rPr lang="fr-BE" b="1" dirty="0" err="1"/>
              <a:t>technical</a:t>
            </a:r>
            <a:r>
              <a:rPr lang="fr-BE" b="1" dirty="0"/>
              <a:t> assistance </a:t>
            </a:r>
          </a:p>
          <a:p>
            <a:pPr lvl="1">
              <a:spcAft>
                <a:spcPts val="0"/>
              </a:spcAft>
            </a:pPr>
            <a:r>
              <a:rPr lang="fr-BE" dirty="0" err="1"/>
              <a:t>Identify</a:t>
            </a:r>
            <a:r>
              <a:rPr lang="fr-BE" dirty="0"/>
              <a:t> and </a:t>
            </a:r>
            <a:r>
              <a:rPr lang="fr-BE" dirty="0" err="1"/>
              <a:t>implement</a:t>
            </a:r>
            <a:r>
              <a:rPr lang="fr-BE" dirty="0"/>
              <a:t> the </a:t>
            </a:r>
            <a:r>
              <a:rPr lang="fr-BE" dirty="0" err="1"/>
              <a:t>necessary</a:t>
            </a:r>
            <a:r>
              <a:rPr lang="fr-BE" dirty="0"/>
              <a:t> </a:t>
            </a:r>
            <a:r>
              <a:rPr lang="fr-BE" b="1" dirty="0" err="1"/>
              <a:t>reforms</a:t>
            </a:r>
            <a:r>
              <a:rPr lang="fr-BE" dirty="0"/>
              <a:t> of R&amp;I system</a:t>
            </a:r>
          </a:p>
          <a:p>
            <a:pPr marL="457200" lvl="1" indent="0">
              <a:spcAft>
                <a:spcPts val="0"/>
              </a:spcAft>
              <a:buNone/>
            </a:pPr>
            <a:endParaRPr lang="fr-BE" sz="1600" dirty="0"/>
          </a:p>
          <a:p>
            <a:pPr marL="0" lvl="0" indent="0">
              <a:spcAft>
                <a:spcPts val="0"/>
              </a:spcAft>
              <a:buNone/>
            </a:pPr>
            <a:r>
              <a:rPr lang="fr-BE" dirty="0" err="1"/>
              <a:t>Member</a:t>
            </a:r>
            <a:r>
              <a:rPr lang="fr-BE" dirty="0"/>
              <a:t> States </a:t>
            </a:r>
            <a:r>
              <a:rPr lang="fr-BE" dirty="0" err="1"/>
              <a:t>below</a:t>
            </a:r>
            <a:r>
              <a:rPr lang="fr-BE" dirty="0"/>
              <a:t> EU </a:t>
            </a:r>
            <a:r>
              <a:rPr lang="fr-BE" dirty="0" err="1"/>
              <a:t>average</a:t>
            </a:r>
            <a:r>
              <a:rPr lang="fr-BE" dirty="0"/>
              <a:t> R&amp;D </a:t>
            </a:r>
            <a:r>
              <a:rPr lang="fr-BE" dirty="0" err="1"/>
              <a:t>intensity</a:t>
            </a:r>
            <a:r>
              <a:rPr lang="fr-BE" dirty="0"/>
              <a:t> </a:t>
            </a:r>
            <a:r>
              <a:rPr lang="fr-BE" dirty="0" err="1"/>
              <a:t>increase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total </a:t>
            </a:r>
            <a:r>
              <a:rPr lang="fr-BE" dirty="0" err="1"/>
              <a:t>investment</a:t>
            </a:r>
            <a:r>
              <a:rPr lang="fr-BE" dirty="0"/>
              <a:t> by </a:t>
            </a:r>
            <a:r>
              <a:rPr lang="fr-BE" b="1" dirty="0"/>
              <a:t>50% in </a:t>
            </a:r>
            <a:r>
              <a:rPr lang="fr-BE" b="1" dirty="0" err="1"/>
              <a:t>next</a:t>
            </a:r>
            <a:r>
              <a:rPr lang="fr-BE" b="1" dirty="0"/>
              <a:t> 5 </a:t>
            </a:r>
            <a:r>
              <a:rPr lang="fr-BE" b="1" dirty="0" err="1"/>
              <a:t>years</a:t>
            </a:r>
            <a:endParaRPr 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fr-BE" dirty="0"/>
          </a:p>
        </p:txBody>
      </p:sp>
      <p:sp>
        <p:nvSpPr>
          <p:cNvPr id="8" name="Rounded Rectangle 7"/>
          <p:cNvSpPr/>
          <p:nvPr/>
        </p:nvSpPr>
        <p:spPr>
          <a:xfrm>
            <a:off x="190006" y="5070764"/>
            <a:ext cx="1294410" cy="1140031"/>
          </a:xfrm>
          <a:prstGeom prst="roundRect">
            <a:avLst>
              <a:gd name="adj" fmla="val 113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84729" y="1777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B3B5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Need for </a:t>
            </a:r>
            <a:r>
              <a:rPr kumimoji="0" lang="fr-B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reforms</a:t>
            </a: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 and </a:t>
            </a:r>
            <a:r>
              <a:rPr kumimoji="0" lang="fr-B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improving</a:t>
            </a: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 excellence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322" y="1529049"/>
            <a:ext cx="4694695" cy="4305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64582" y="5914049"/>
            <a:ext cx="2165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“The research and innovation divide in the EU and its economic consequences”, Commission, May 2020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58582" y="2867227"/>
            <a:ext cx="1544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intramural R&amp;D expenditure in PPS per inhabitant, average 2000-2016.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264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515D4-539A-423E-8290-8F0A76A0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10"/>
            <a:ext cx="10972800" cy="1143000"/>
          </a:xfrm>
        </p:spPr>
        <p:txBody>
          <a:bodyPr/>
          <a:lstStyle/>
          <a:p>
            <a:pPr algn="ctr"/>
            <a:br>
              <a:rPr lang="nl-NL" dirty="0"/>
            </a:br>
            <a:r>
              <a:rPr lang="nl-NL" dirty="0"/>
              <a:t>Erasmus University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7A8634AF-733D-44B9-A832-3DBFE67F3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929220D3-0646-4C10-B2C2-2D04968AC9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2312781"/>
            <a:ext cx="5386388" cy="3675475"/>
          </a:xfrm>
          <a:prstGeom prst="rect">
            <a:avLst/>
          </a:prstGeom>
        </p:spPr>
      </p:pic>
      <p:graphicFrame>
        <p:nvGraphicFramePr>
          <p:cNvPr id="12" name="Tijdelijke aanduiding voor inhoud 3">
            <a:extLst>
              <a:ext uri="{FF2B5EF4-FFF2-40B4-BE49-F238E27FC236}">
                <a16:creationId xmlns:a16="http://schemas.microsoft.com/office/drawing/2014/main" id="{210F60C4-B832-4ECB-B5D6-CE6636F42DB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56956726"/>
              </p:ext>
            </p:extLst>
          </p:nvPr>
        </p:nvGraphicFramePr>
        <p:xfrm>
          <a:off x="6192838" y="2174875"/>
          <a:ext cx="53895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3AB46904-324C-4D7A-BE19-409067BE3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Cooperation EUR in Horizon 2020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6EA6E8-D4B6-44D6-A79E-58465855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A0086-0F9A-44C9-9ECF-944E1BCD9C81}" type="datetime1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22-11-2020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D88FFD-0484-483A-84EF-A270F07A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86DB2-F9CE-4EBE-98C5-5B7F295DEBE2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>
            <a:extLst>
              <a:ext uri="{FF2B5EF4-FFF2-40B4-BE49-F238E27FC236}">
                <a16:creationId xmlns:a16="http://schemas.microsoft.com/office/drawing/2014/main" id="{384A4EFF-95E1-4039-98EE-C49CEA923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/>
              <a:t>What</a:t>
            </a:r>
            <a:r>
              <a:rPr lang="nl-NL" altLang="nl-NL" dirty="0"/>
              <a:t> is / does Neth-ER</a:t>
            </a:r>
            <a:r>
              <a:rPr lang="nl-NL" altLang="nl-N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A7E42E7-F205-4E7B-877B-7419F6C391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NL" altLang="nl-NL" dirty="0">
              <a:solidFill>
                <a:srgbClr val="D78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dirty="0">
                <a:solidFill>
                  <a:srgbClr val="D78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Neth</a:t>
            </a: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erlands house </a:t>
            </a:r>
            <a:r>
              <a:rPr lang="nl-NL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dirty="0" err="1">
                <a:solidFill>
                  <a:srgbClr val="D78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ducation</a:t>
            </a: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dirty="0">
                <a:solidFill>
                  <a:srgbClr val="D78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esearch</a:t>
            </a:r>
          </a:p>
          <a:p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Association </a:t>
            </a:r>
            <a:r>
              <a:rPr lang="nl-NL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dirty="0"/>
              <a:t>8 </a:t>
            </a: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members, </a:t>
            </a:r>
            <a:r>
              <a:rPr lang="nl-NL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dirty="0"/>
              <a:t> 3 </a:t>
            </a:r>
            <a:r>
              <a:rPr lang="nl-NL" altLang="nl-NL" dirty="0" err="1"/>
              <a:t>associate</a:t>
            </a:r>
            <a:r>
              <a:rPr lang="nl-NL" altLang="nl-NL" dirty="0"/>
              <a:t> members</a:t>
            </a: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dirty="0"/>
          </a:p>
          <a:p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dirty="0"/>
          </a:p>
          <a:p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0" name="Tijdelijke aanduiding voor datum 3">
            <a:extLst>
              <a:ext uri="{FF2B5EF4-FFF2-40B4-BE49-F238E27FC236}">
                <a16:creationId xmlns:a16="http://schemas.microsoft.com/office/drawing/2014/main" id="{75F12DBD-B58A-4EA5-951C-4B0C3AD0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nl-NL" altLang="nl-NL" sz="1050" dirty="0">
                <a:solidFill>
                  <a:srgbClr val="000000"/>
                </a:solidFill>
                <a:latin typeface="Calibri" panose="020F0502020204030204" pitchFamily="34" charset="0"/>
              </a:rPr>
              <a:t>25-01-2019</a:t>
            </a:r>
          </a:p>
        </p:txBody>
      </p:sp>
      <p:sp>
        <p:nvSpPr>
          <p:cNvPr id="7171" name="Tijdelijke aanduiding voor dianummer 5">
            <a:extLst>
              <a:ext uri="{FF2B5EF4-FFF2-40B4-BE49-F238E27FC236}">
                <a16:creationId xmlns:a16="http://schemas.microsoft.com/office/drawing/2014/main" id="{46B381D0-A52E-49EE-8676-E3F832C8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0EED4CD-D262-4F6B-BDDD-FE293364E016}" type="slidenum">
              <a:rPr lang="nl-NL" altLang="nl-NL" sz="105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nl-NL" altLang="nl-NL" sz="105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222" name="Afbeelding 2">
            <a:extLst>
              <a:ext uri="{FF2B5EF4-FFF2-40B4-BE49-F238E27FC236}">
                <a16:creationId xmlns:a16="http://schemas.microsoft.com/office/drawing/2014/main" id="{B50B6575-C903-4C99-94C9-538B5D7BF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89" y="4314216"/>
            <a:ext cx="12112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Afbeelding 3">
            <a:extLst>
              <a:ext uri="{FF2B5EF4-FFF2-40B4-BE49-F238E27FC236}">
                <a16:creationId xmlns:a16="http://schemas.microsoft.com/office/drawing/2014/main" id="{B33FCE54-7432-45F7-9D8C-9C091F0F1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04" y="3331046"/>
            <a:ext cx="850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Afbeelding 4">
            <a:extLst>
              <a:ext uri="{FF2B5EF4-FFF2-40B4-BE49-F238E27FC236}">
                <a16:creationId xmlns:a16="http://schemas.microsoft.com/office/drawing/2014/main" id="{44FA8A5E-869C-431F-8917-9F27ACFD7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19" y="4345966"/>
            <a:ext cx="9223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Afbeelding 6">
            <a:extLst>
              <a:ext uri="{FF2B5EF4-FFF2-40B4-BE49-F238E27FC236}">
                <a16:creationId xmlns:a16="http://schemas.microsoft.com/office/drawing/2014/main" id="{D3BC5B21-4127-4B72-AC47-1A85BA962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21" y="3269254"/>
            <a:ext cx="11779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Afbeelding 5">
            <a:extLst>
              <a:ext uri="{FF2B5EF4-FFF2-40B4-BE49-F238E27FC236}">
                <a16:creationId xmlns:a16="http://schemas.microsoft.com/office/drawing/2014/main" id="{5F135CFD-F5A9-4C6B-B717-9088727EFE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12" y="3122098"/>
            <a:ext cx="890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Afbeelding 8">
            <a:extLst>
              <a:ext uri="{FF2B5EF4-FFF2-40B4-BE49-F238E27FC236}">
                <a16:creationId xmlns:a16="http://schemas.microsoft.com/office/drawing/2014/main" id="{7A40455E-7422-4129-A7EA-64F1C98AC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81" y="4388828"/>
            <a:ext cx="15001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Afbeelding 10">
            <a:extLst>
              <a:ext uri="{FF2B5EF4-FFF2-40B4-BE49-F238E27FC236}">
                <a16:creationId xmlns:a16="http://schemas.microsoft.com/office/drawing/2014/main" id="{92ECDA26-89B3-43DF-B305-02577FACE9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89" y="3187185"/>
            <a:ext cx="6223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Afbeelding 13">
            <a:extLst>
              <a:ext uri="{FF2B5EF4-FFF2-40B4-BE49-F238E27FC236}">
                <a16:creationId xmlns:a16="http://schemas.microsoft.com/office/drawing/2014/main" id="{6CC6C5BE-1797-4FC6-9A7B-365CE357FD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54" y="4278706"/>
            <a:ext cx="889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Afbeelding 18">
            <a:extLst>
              <a:ext uri="{FF2B5EF4-FFF2-40B4-BE49-F238E27FC236}">
                <a16:creationId xmlns:a16="http://schemas.microsoft.com/office/drawing/2014/main" id="{D1D817C0-CD42-435B-BB8D-40D561976C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121" y="3363746"/>
            <a:ext cx="80486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Afbeelding 19">
            <a:extLst>
              <a:ext uri="{FF2B5EF4-FFF2-40B4-BE49-F238E27FC236}">
                <a16:creationId xmlns:a16="http://schemas.microsoft.com/office/drawing/2014/main" id="{2B0EF823-AB6D-4446-B2D2-9D39EEECAB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19" y="3125273"/>
            <a:ext cx="10350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25D89C3-5CB2-44BA-BB69-462EA3DB03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4085" y="4132035"/>
            <a:ext cx="576377" cy="911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515D4-539A-423E-8290-8F0A76A0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10"/>
            <a:ext cx="10972800" cy="1143000"/>
          </a:xfrm>
        </p:spPr>
        <p:txBody>
          <a:bodyPr/>
          <a:lstStyle/>
          <a:p>
            <a:pPr algn="ctr"/>
            <a:br>
              <a:rPr lang="nl-NL" dirty="0"/>
            </a:br>
            <a:r>
              <a:rPr lang="nl-NL" dirty="0"/>
              <a:t>Erasmus University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7A8634AF-733D-44B9-A832-3DBFE67F3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929220D3-0646-4C10-B2C2-2D04968AC9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2312781"/>
            <a:ext cx="5386388" cy="3675475"/>
          </a:xfrm>
          <a:prstGeom prst="rect">
            <a:avLst/>
          </a:prstGeom>
        </p:spPr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3AB46904-324C-4D7A-BE19-409067BE3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Distribution of cooperation </a:t>
            </a:r>
            <a:r>
              <a:rPr lang="nl-NL" dirty="0" err="1"/>
              <a:t>funding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6EA6E8-D4B6-44D6-A79E-58465855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A0086-0F9A-44C9-9ECF-944E1BCD9C81}" type="datetime1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22-11-2020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D88FFD-0484-483A-84EF-A270F07A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86DB2-F9CE-4EBE-98C5-5B7F295DEBE2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11" name="Tijdelijke aanduiding voor inhoud 3">
            <a:extLst>
              <a:ext uri="{FF2B5EF4-FFF2-40B4-BE49-F238E27FC236}">
                <a16:creationId xmlns:a16="http://schemas.microsoft.com/office/drawing/2014/main" id="{082A7A9C-C6F9-44CF-8E8E-5CB9A62CD77E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92838" y="2174875"/>
          <a:ext cx="53895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06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515D4-539A-423E-8290-8F0A76A0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10"/>
            <a:ext cx="10972800" cy="1143000"/>
          </a:xfrm>
        </p:spPr>
        <p:txBody>
          <a:bodyPr/>
          <a:lstStyle/>
          <a:p>
            <a:pPr algn="ctr"/>
            <a:br>
              <a:rPr lang="nl-NL" dirty="0"/>
            </a:br>
            <a:r>
              <a:rPr lang="nl-NL" dirty="0"/>
              <a:t>Erasmus University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7A8634AF-733D-44B9-A832-3DBFE67F3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929220D3-0646-4C10-B2C2-2D04968AC9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2312781"/>
            <a:ext cx="5386388" cy="3675475"/>
          </a:xfrm>
          <a:prstGeom prst="rect">
            <a:avLst/>
          </a:prstGeom>
        </p:spPr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3AB46904-324C-4D7A-BE19-409067BE3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Distribution of cooperation </a:t>
            </a:r>
            <a:r>
              <a:rPr lang="nl-NL" dirty="0" err="1"/>
              <a:t>funding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6EA6E8-D4B6-44D6-A79E-58465855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A0086-0F9A-44C9-9ECF-944E1BCD9C81}" type="datetime1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22-11-2020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D88FFD-0484-483A-84EF-A270F07A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86DB2-F9CE-4EBE-98C5-5B7F295DEBE2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11" name="Tijdelijke aanduiding voor inhoud 3">
            <a:extLst>
              <a:ext uri="{FF2B5EF4-FFF2-40B4-BE49-F238E27FC236}">
                <a16:creationId xmlns:a16="http://schemas.microsoft.com/office/drawing/2014/main" id="{082A7A9C-C6F9-44CF-8E8E-5CB9A62CD77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19048942"/>
              </p:ext>
            </p:extLst>
          </p:nvPr>
        </p:nvGraphicFramePr>
        <p:xfrm>
          <a:off x="6192838" y="2174875"/>
          <a:ext cx="53895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al 2">
            <a:extLst>
              <a:ext uri="{FF2B5EF4-FFF2-40B4-BE49-F238E27FC236}">
                <a16:creationId xmlns:a16="http://schemas.microsoft.com/office/drawing/2014/main" id="{1F98059A-729A-4F9C-84DC-7A5B53FA8B4B}"/>
              </a:ext>
            </a:extLst>
          </p:cNvPr>
          <p:cNvSpPr/>
          <p:nvPr/>
        </p:nvSpPr>
        <p:spPr>
          <a:xfrm>
            <a:off x="8929208" y="4344933"/>
            <a:ext cx="2653191" cy="1092371"/>
          </a:xfrm>
          <a:prstGeom prst="ellipse">
            <a:avLst/>
          </a:prstGeom>
          <a:noFill/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62E9641-FBE3-44D3-A42E-B138B1B4211B}"/>
              </a:ext>
            </a:extLst>
          </p:cNvPr>
          <p:cNvSpPr txBox="1"/>
          <p:nvPr/>
        </p:nvSpPr>
        <p:spPr>
          <a:xfrm>
            <a:off x="9167451" y="2629646"/>
            <a:ext cx="215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Brexit</a:t>
            </a:r>
            <a:endParaRPr lang="nl-NL" dirty="0"/>
          </a:p>
        </p:txBody>
      </p:sp>
      <p:cxnSp>
        <p:nvCxnSpPr>
          <p:cNvPr id="15" name="Verbindingslijn: gekromd 14">
            <a:extLst>
              <a:ext uri="{FF2B5EF4-FFF2-40B4-BE49-F238E27FC236}">
                <a16:creationId xmlns:a16="http://schemas.microsoft.com/office/drawing/2014/main" id="{A512390E-82D4-4E9B-B748-2B803820D1AE}"/>
              </a:ext>
            </a:extLst>
          </p:cNvPr>
          <p:cNvCxnSpPr>
            <a:cxnSpLocks/>
          </p:cNvCxnSpPr>
          <p:nvPr/>
        </p:nvCxnSpPr>
        <p:spPr>
          <a:xfrm rot="10800000">
            <a:off x="7862278" y="2594713"/>
            <a:ext cx="1258277" cy="260645"/>
          </a:xfrm>
          <a:prstGeom prst="curvedConnector3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4C73E4CB-9D28-45A7-B9F2-9CA0755CD6DF}"/>
              </a:ext>
            </a:extLst>
          </p:cNvPr>
          <p:cNvCxnSpPr>
            <a:cxnSpLocks/>
          </p:cNvCxnSpPr>
          <p:nvPr/>
        </p:nvCxnSpPr>
        <p:spPr>
          <a:xfrm rot="5400000">
            <a:off x="10092025" y="3952224"/>
            <a:ext cx="695569" cy="528351"/>
          </a:xfrm>
          <a:prstGeom prst="curvedConnector3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6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812E596-B01F-48E5-8CB1-5A23871E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894" y="274638"/>
            <a:ext cx="8426506" cy="1143000"/>
          </a:xfrm>
        </p:spPr>
        <p:txBody>
          <a:bodyPr/>
          <a:lstStyle/>
          <a:p>
            <a:br>
              <a:rPr lang="nl-NL" sz="2000" dirty="0"/>
            </a:br>
            <a:r>
              <a:rPr lang="nl-NL" dirty="0" err="1"/>
              <a:t>Widespread</a:t>
            </a:r>
            <a:r>
              <a:rPr lang="nl-NL" dirty="0"/>
              <a:t> - </a:t>
            </a:r>
            <a:r>
              <a:rPr lang="nl-NL" dirty="0" err="1"/>
              <a:t>Twinning</a:t>
            </a:r>
            <a:r>
              <a:rPr lang="nl-NL" dirty="0"/>
              <a:t> / Research </a:t>
            </a:r>
            <a:r>
              <a:rPr lang="nl-NL" dirty="0" err="1"/>
              <a:t>Infrastructures</a:t>
            </a:r>
            <a:r>
              <a:rPr lang="nl-NL" dirty="0"/>
              <a:t>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E0DA180-8A10-463B-B04E-11A7DC0AD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EUFORPP</a:t>
            </a:r>
            <a:r>
              <a:rPr lang="en-US" sz="1600" b="0" dirty="0"/>
              <a:t> - Developing a European Forum on Paradox and Pluralism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23C1BC-3E0D-4616-971D-E98469EC6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7" y="1508701"/>
            <a:ext cx="5389033" cy="692586"/>
          </a:xfrm>
        </p:spPr>
        <p:txBody>
          <a:bodyPr/>
          <a:lstStyle/>
          <a:p>
            <a:endParaRPr lang="en-US" sz="1600" dirty="0"/>
          </a:p>
          <a:p>
            <a:endParaRPr lang="en-US" sz="1600" b="0" dirty="0"/>
          </a:p>
          <a:p>
            <a:r>
              <a:rPr lang="en-US" sz="1600" dirty="0"/>
              <a:t>EURHISFIRM</a:t>
            </a:r>
            <a:r>
              <a:rPr lang="en-US" sz="1600" b="0" dirty="0"/>
              <a:t> - Historical high-quality company-level data for Europe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C19287-FDC5-48A8-BC86-1E6D246F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D29C-7EA9-4813-B669-F6EAB6AF0117}" type="datetime1">
              <a:rPr lang="nl-NL" smtClean="0"/>
              <a:t>22-11-2020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4EBF68-ACD6-4C4C-A7BE-A931B0DC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267-C32E-40F7-A7BF-D2E82450976F}" type="slidenum">
              <a:rPr lang="nl-NL" smtClean="0"/>
              <a:pPr/>
              <a:t>22</a:t>
            </a:fld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6653B69-B9F8-4D9D-B2AF-6DC28BF187A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55658" y="2174875"/>
            <a:ext cx="3663921" cy="3951288"/>
          </a:xfrm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FFAA0F7C-6C9B-472E-8971-546FE15A5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76383" y="2174875"/>
            <a:ext cx="3652821" cy="3951288"/>
          </a:xfrm>
        </p:spPr>
      </p:pic>
    </p:spTree>
    <p:extLst>
      <p:ext uri="{BB962C8B-B14F-4D97-AF65-F5344CB8AC3E}">
        <p14:creationId xmlns:p14="http://schemas.microsoft.com/office/powerpoint/2010/main" val="27186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/>
              <a:t>Nourishing</a:t>
            </a:r>
            <a:r>
              <a:rPr lang="fr-BE" sz="2800" dirty="0"/>
              <a:t> talent for excellence and innovation </a:t>
            </a:r>
            <a:r>
              <a:rPr lang="fr-BE" sz="2800" dirty="0" err="1"/>
              <a:t>ecosystems</a:t>
            </a:r>
            <a:endParaRPr lang="fr-BE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090738" y="1549400"/>
            <a:ext cx="10101262" cy="500538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b="1" dirty="0"/>
              <a:t>European Framework for Research Careers</a:t>
            </a:r>
            <a:r>
              <a:rPr lang="en-US" sz="2000" dirty="0"/>
              <a:t>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comparable and </a:t>
            </a:r>
            <a:r>
              <a:rPr lang="en-US" sz="1800" u="sng" dirty="0"/>
              <a:t>interoperable research careers</a:t>
            </a:r>
            <a:r>
              <a:rPr lang="en-US" sz="1800" dirty="0"/>
              <a:t>; taxonomy of researchers competences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enabling </a:t>
            </a:r>
            <a:r>
              <a:rPr lang="en-US" sz="1800" u="sng" dirty="0"/>
              <a:t>monitoring</a:t>
            </a:r>
            <a:r>
              <a:rPr lang="en-US" sz="1800" dirty="0"/>
              <a:t> trends (</a:t>
            </a:r>
            <a:r>
              <a:rPr lang="en-US" sz="1800" dirty="0" err="1"/>
              <a:t>labour</a:t>
            </a:r>
            <a:r>
              <a:rPr lang="en-US" sz="1800" dirty="0"/>
              <a:t> market, careers, skills, talents circulation)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alleviating precarious working and employment </a:t>
            </a:r>
            <a:r>
              <a:rPr lang="en-US" sz="1800" u="sng" dirty="0"/>
              <a:t>conditions</a:t>
            </a:r>
            <a:r>
              <a:rPr lang="en-US" sz="1800" dirty="0"/>
              <a:t> (incl. RESAVER)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u="sng" dirty="0"/>
              <a:t>Revamped Charter &amp; Code</a:t>
            </a:r>
            <a:r>
              <a:rPr lang="en-US" sz="1800" dirty="0"/>
              <a:t> and accompanying </a:t>
            </a:r>
            <a:r>
              <a:rPr lang="en-US" sz="1800" u="sng" dirty="0"/>
              <a:t>ERA Talent Platform</a:t>
            </a:r>
          </a:p>
          <a:p>
            <a:pPr>
              <a:spcAft>
                <a:spcPts val="0"/>
              </a:spcAft>
            </a:pPr>
            <a:r>
              <a:rPr lang="en-US" sz="2000" b="1" dirty="0"/>
              <a:t>ERA4You initiative: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mobility schemes between </a:t>
            </a:r>
            <a:r>
              <a:rPr lang="en-US" sz="1800" u="sng" dirty="0"/>
              <a:t>industry and academia</a:t>
            </a:r>
            <a:r>
              <a:rPr lang="en-US" sz="1800" dirty="0"/>
              <a:t> (new and existing)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targeted mobility measures </a:t>
            </a:r>
            <a:r>
              <a:rPr lang="en-US" sz="1800" u="sng" dirty="0"/>
              <a:t>attracting talents</a:t>
            </a:r>
            <a:r>
              <a:rPr lang="en-US" sz="1800" dirty="0"/>
              <a:t> to Widening countries</a:t>
            </a:r>
          </a:p>
          <a:p>
            <a:pPr>
              <a:spcAft>
                <a:spcPts val="0"/>
              </a:spcAft>
            </a:pPr>
            <a:r>
              <a:rPr lang="en-US" sz="2000" b="1" dirty="0"/>
              <a:t>Empowering universities and surrounding ecosystems</a:t>
            </a:r>
            <a:r>
              <a:rPr lang="en-US" sz="2000" dirty="0"/>
              <a:t>, as part of key synergy initiatives between EEA and ERA</a:t>
            </a:r>
          </a:p>
          <a:p>
            <a:pPr>
              <a:spcAft>
                <a:spcPts val="0"/>
              </a:spcAft>
            </a:pPr>
            <a:r>
              <a:rPr lang="en-US" sz="2000" b="1" dirty="0"/>
              <a:t>Transformation agenda </a:t>
            </a:r>
            <a:r>
              <a:rPr lang="en-US" sz="2000" u="sng" dirty="0"/>
              <a:t>empowering universities in </a:t>
            </a:r>
            <a:r>
              <a:rPr lang="en-US" sz="2000" u="sng" dirty="0" err="1"/>
              <a:t>modernisation</a:t>
            </a:r>
            <a:r>
              <a:rPr lang="en-US" sz="2000" u="sng" dirty="0"/>
              <a:t> towards the future</a:t>
            </a:r>
            <a:r>
              <a:rPr lang="en-US" sz="2000" dirty="0"/>
              <a:t>, covering education, research, innovation and service to society missions </a:t>
            </a:r>
          </a:p>
          <a:p>
            <a:pPr>
              <a:spcAft>
                <a:spcPts val="0"/>
              </a:spcAft>
            </a:pPr>
            <a:r>
              <a:rPr lang="en-US" sz="2000" b="1" dirty="0"/>
              <a:t>Investment strategy </a:t>
            </a:r>
            <a:r>
              <a:rPr lang="en-US" sz="2000" dirty="0"/>
              <a:t>to deliver on the transformation agenda, in synergy with other EU and national funding </a:t>
            </a:r>
            <a:r>
              <a:rPr lang="en-US" sz="2000" dirty="0" err="1"/>
              <a:t>programmes</a:t>
            </a:r>
            <a:r>
              <a:rPr lang="en-US" sz="2000" dirty="0"/>
              <a:t>.</a:t>
            </a:r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6931" y="39117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B3B5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247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647D4-4032-4FB1-A445-F63418CA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2060"/>
                </a:solidFill>
              </a:rPr>
              <a:t>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CB0EB2-D4B8-4CC6-B3D4-C51E5DA9C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00201"/>
            <a:ext cx="10991292" cy="4525963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  <a:p>
            <a:r>
              <a:rPr lang="nl-NL" sz="2800" dirty="0"/>
              <a:t>Jurgen</a:t>
            </a:r>
            <a:r>
              <a:rPr lang="nl-NL" sz="2800" dirty="0">
                <a:solidFill>
                  <a:srgbClr val="000000"/>
                </a:solidFill>
              </a:rPr>
              <a:t> Rienks		</a:t>
            </a:r>
            <a:r>
              <a:rPr lang="nl-NL" sz="2800" dirty="0">
                <a:solidFill>
                  <a:srgbClr val="000000"/>
                </a:solidFill>
                <a:hlinkClick r:id="rId3"/>
              </a:rPr>
              <a:t>rienks@neth-er.eu</a:t>
            </a:r>
            <a:r>
              <a:rPr lang="nl-NL" sz="2800" dirty="0">
                <a:solidFill>
                  <a:srgbClr val="000000"/>
                </a:solidFill>
              </a:rPr>
              <a:t> </a:t>
            </a:r>
          </a:p>
          <a:p>
            <a:r>
              <a:rPr lang="nl-NL" sz="2800" dirty="0"/>
              <a:t>Website 			</a:t>
            </a:r>
            <a:r>
              <a:rPr lang="nl-NL" sz="2800" dirty="0">
                <a:hlinkClick r:id="rId4"/>
              </a:rPr>
              <a:t>www.neth-er.eu</a:t>
            </a:r>
            <a:endParaRPr lang="nl-NL" sz="2800" dirty="0"/>
          </a:p>
          <a:p>
            <a:r>
              <a:rPr lang="nl-NL" sz="2800" dirty="0"/>
              <a:t>Twitter			</a:t>
            </a:r>
            <a:r>
              <a:rPr lang="nl-NL" sz="2800" u="sng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nl-NL" sz="2800" u="sng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NetherBXL</a:t>
            </a:r>
            <a:endParaRPr lang="nl-NL" sz="2800" u="sng" dirty="0">
              <a:solidFill>
                <a:srgbClr val="C00000"/>
              </a:solidFill>
            </a:endParaRPr>
          </a:p>
          <a:p>
            <a:pPr marL="3657600" lvl="8" indent="0">
              <a:buNone/>
            </a:pPr>
            <a:r>
              <a:rPr lang="nl-NL" sz="2800" u="sng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nl-NL" sz="2800" u="sng" dirty="0" err="1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JurgenRienks</a:t>
            </a:r>
            <a:endParaRPr lang="nl-NL" sz="2800" u="sng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0000"/>
              </a:solidFill>
            </a:endParaRP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4292CF-A72C-4562-9E00-ED467E41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086-0F9A-44C9-9ECF-944E1BCD9C81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78507F-7854-4A12-AA37-A30D19E2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6DB2-F9CE-4EBE-98C5-5B7F295DEBE2}" type="slidenum">
              <a:rPr lang="nl-NL" smtClean="0">
                <a:solidFill>
                  <a:srgbClr val="000000"/>
                </a:solidFill>
              </a:rPr>
              <a:pPr/>
              <a:t>24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err="1"/>
              <a:t>Neth-ER’s</a:t>
            </a:r>
            <a:r>
              <a:rPr lang="nl-NL" altLang="nl-NL" dirty="0"/>
              <a:t> mission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334434" y="1600201"/>
            <a:ext cx="10128700" cy="4525963"/>
          </a:xfrm>
        </p:spPr>
        <p:txBody>
          <a:bodyPr/>
          <a:lstStyle/>
          <a:p>
            <a:pPr>
              <a:defRPr/>
            </a:pPr>
            <a:endParaRPr lang="nl-NL" altLang="nl-NL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nl-NL" altLang="nl-NL" dirty="0" err="1">
                <a:ea typeface="Calibri" panose="020F0502020204030204" pitchFamily="34" charset="0"/>
              </a:rPr>
              <a:t>To</a:t>
            </a:r>
            <a:r>
              <a:rPr lang="nl-NL" altLang="nl-NL" dirty="0">
                <a:ea typeface="Calibri" panose="020F0502020204030204" pitchFamily="34" charset="0"/>
              </a:rPr>
              <a:t> </a:t>
            </a:r>
            <a:r>
              <a:rPr lang="nl-NL" altLang="nl-NL" dirty="0" err="1">
                <a:ea typeface="Calibri" panose="020F0502020204030204" pitchFamily="34" charset="0"/>
              </a:rPr>
              <a:t>provide</a:t>
            </a:r>
            <a:r>
              <a:rPr lang="nl-NL" altLang="nl-NL" dirty="0">
                <a:ea typeface="Calibri" panose="020F0502020204030204" pitchFamily="34" charset="0"/>
              </a:rPr>
              <a:t> correct </a:t>
            </a:r>
            <a:r>
              <a:rPr lang="nl-NL" altLang="nl-NL" dirty="0" err="1">
                <a:ea typeface="Calibri" panose="020F0502020204030204" pitchFamily="34" charset="0"/>
              </a:rPr>
              <a:t>and</a:t>
            </a:r>
            <a:r>
              <a:rPr lang="nl-NL" altLang="nl-NL" dirty="0">
                <a:ea typeface="Calibri" panose="020F0502020204030204" pitchFamily="34" charset="0"/>
              </a:rPr>
              <a:t> </a:t>
            </a:r>
            <a:r>
              <a:rPr lang="nl-NL" altLang="nl-NL" dirty="0" err="1">
                <a:ea typeface="Calibri" panose="020F0502020204030204" pitchFamily="34" charset="0"/>
              </a:rPr>
              <a:t>topical</a:t>
            </a:r>
            <a:r>
              <a:rPr lang="nl-NL" altLang="nl-NL" dirty="0">
                <a:ea typeface="Calibri" panose="020F0502020204030204" pitchFamily="34" charset="0"/>
              </a:rPr>
              <a:t> information on European policy </a:t>
            </a:r>
            <a:r>
              <a:rPr lang="nl-NL" altLang="nl-NL" dirty="0" err="1">
                <a:ea typeface="Calibri" panose="020F0502020204030204" pitchFamily="34" charset="0"/>
              </a:rPr>
              <a:t>developments</a:t>
            </a:r>
            <a:r>
              <a:rPr lang="nl-NL" altLang="nl-NL" dirty="0">
                <a:ea typeface="Calibri" panose="020F0502020204030204" pitchFamily="34" charset="0"/>
              </a:rPr>
              <a:t> </a:t>
            </a:r>
            <a:r>
              <a:rPr lang="nl-NL" altLang="nl-NL" dirty="0" err="1">
                <a:ea typeface="Calibri" panose="020F0502020204030204" pitchFamily="34" charset="0"/>
              </a:rPr>
              <a:t>regarding</a:t>
            </a:r>
            <a:r>
              <a:rPr lang="nl-NL" altLang="nl-NL" dirty="0">
                <a:ea typeface="Calibri" panose="020F0502020204030204" pitchFamily="34" charset="0"/>
              </a:rPr>
              <a:t> </a:t>
            </a:r>
            <a:r>
              <a:rPr lang="nl-NL" altLang="nl-NL" dirty="0" err="1">
                <a:ea typeface="Calibri" panose="020F0502020204030204" pitchFamily="34" charset="0"/>
              </a:rPr>
              <a:t>knowledge</a:t>
            </a:r>
            <a:r>
              <a:rPr lang="nl-NL" altLang="nl-NL" dirty="0">
                <a:ea typeface="Calibri" panose="020F0502020204030204" pitchFamily="34" charset="0"/>
              </a:rPr>
              <a:t>-dossiers </a:t>
            </a:r>
            <a:r>
              <a:rPr lang="nl-NL" altLang="nl-NL" dirty="0" err="1">
                <a:ea typeface="Calibri" panose="020F0502020204030204" pitchFamily="34" charset="0"/>
              </a:rPr>
              <a:t>to</a:t>
            </a:r>
            <a:r>
              <a:rPr lang="nl-NL" altLang="nl-NL" dirty="0">
                <a:ea typeface="Calibri" panose="020F0502020204030204" pitchFamily="34" charset="0"/>
              </a:rPr>
              <a:t> serve </a:t>
            </a:r>
            <a:r>
              <a:rPr lang="nl-NL" altLang="nl-NL" dirty="0" err="1">
                <a:ea typeface="Calibri" panose="020F0502020204030204" pitchFamily="34" charset="0"/>
              </a:rPr>
              <a:t>the</a:t>
            </a:r>
            <a:r>
              <a:rPr lang="nl-NL" altLang="nl-NL" dirty="0">
                <a:ea typeface="Calibri" panose="020F0502020204030204" pitchFamily="34" charset="0"/>
              </a:rPr>
              <a:t> Dutch </a:t>
            </a:r>
            <a:r>
              <a:rPr lang="nl-NL" altLang="nl-NL" dirty="0" err="1">
                <a:ea typeface="Calibri" panose="020F0502020204030204" pitchFamily="34" charset="0"/>
              </a:rPr>
              <a:t>knowledge</a:t>
            </a:r>
            <a:r>
              <a:rPr lang="nl-NL" altLang="nl-NL" dirty="0">
                <a:ea typeface="Calibri" panose="020F0502020204030204" pitchFamily="34" charset="0"/>
              </a:rPr>
              <a:t> field.  </a:t>
            </a:r>
          </a:p>
          <a:p>
            <a:pPr>
              <a:defRPr/>
            </a:pPr>
            <a:r>
              <a:rPr lang="nl-NL" altLang="nl-NL" dirty="0" err="1">
                <a:ea typeface="Calibri" panose="020F0502020204030204" pitchFamily="34" charset="0"/>
              </a:rPr>
              <a:t>To</a:t>
            </a:r>
            <a:r>
              <a:rPr lang="nl-NL" altLang="nl-NL" dirty="0">
                <a:ea typeface="Calibri" panose="020F0502020204030204" pitchFamily="34" charset="0"/>
              </a:rPr>
              <a:t> support </a:t>
            </a:r>
            <a:r>
              <a:rPr lang="nl-NL" altLang="nl-NL" dirty="0" err="1">
                <a:ea typeface="Calibri" panose="020F0502020204030204" pitchFamily="34" charset="0"/>
              </a:rPr>
              <a:t>the</a:t>
            </a:r>
            <a:r>
              <a:rPr lang="nl-NL" altLang="nl-NL" dirty="0">
                <a:ea typeface="Calibri" panose="020F0502020204030204" pitchFamily="34" charset="0"/>
              </a:rPr>
              <a:t> European positioning </a:t>
            </a:r>
            <a:r>
              <a:rPr lang="nl-NL" altLang="nl-NL" dirty="0" err="1">
                <a:ea typeface="Calibri" panose="020F0502020204030204" pitchFamily="34" charset="0"/>
              </a:rPr>
              <a:t>and</a:t>
            </a:r>
            <a:r>
              <a:rPr lang="nl-NL" altLang="nl-NL" dirty="0">
                <a:ea typeface="Calibri" panose="020F0502020204030204" pitchFamily="34" charset="0"/>
              </a:rPr>
              <a:t> </a:t>
            </a:r>
            <a:r>
              <a:rPr lang="nl-NL" altLang="nl-NL" dirty="0" err="1">
                <a:ea typeface="Calibri" panose="020F0502020204030204" pitchFamily="34" charset="0"/>
              </a:rPr>
              <a:t>the</a:t>
            </a:r>
            <a:r>
              <a:rPr lang="nl-NL" altLang="nl-NL" dirty="0">
                <a:ea typeface="Calibri" panose="020F0502020204030204" pitchFamily="34" charset="0"/>
              </a:rPr>
              <a:t> </a:t>
            </a:r>
            <a:r>
              <a:rPr lang="nl-NL" altLang="nl-NL" dirty="0" err="1">
                <a:ea typeface="Calibri" panose="020F0502020204030204" pitchFamily="34" charset="0"/>
              </a:rPr>
              <a:t>influence</a:t>
            </a:r>
            <a:r>
              <a:rPr lang="nl-NL" altLang="nl-NL" dirty="0">
                <a:ea typeface="Calibri" panose="020F0502020204030204" pitchFamily="34" charset="0"/>
              </a:rPr>
              <a:t> on European </a:t>
            </a:r>
            <a:r>
              <a:rPr lang="nl-NL" altLang="nl-NL" dirty="0" err="1">
                <a:ea typeface="Calibri" panose="020F0502020204030204" pitchFamily="34" charset="0"/>
              </a:rPr>
              <a:t>policies</a:t>
            </a:r>
            <a:r>
              <a:rPr lang="nl-NL" altLang="nl-NL" dirty="0">
                <a:ea typeface="Calibri" panose="020F0502020204030204" pitchFamily="34" charset="0"/>
              </a:rPr>
              <a:t> </a:t>
            </a:r>
            <a:r>
              <a:rPr lang="nl-NL" altLang="nl-NL" dirty="0" err="1">
                <a:ea typeface="Calibri" panose="020F0502020204030204" pitchFamily="34" charset="0"/>
              </a:rPr>
              <a:t>by</a:t>
            </a:r>
            <a:r>
              <a:rPr lang="nl-NL" altLang="nl-NL" dirty="0">
                <a:ea typeface="Calibri" panose="020F0502020204030204" pitchFamily="34" charset="0"/>
              </a:rPr>
              <a:t> </a:t>
            </a:r>
            <a:r>
              <a:rPr lang="nl-NL" altLang="nl-NL" dirty="0" err="1">
                <a:ea typeface="Calibri" panose="020F0502020204030204" pitchFamily="34" charset="0"/>
              </a:rPr>
              <a:t>its</a:t>
            </a:r>
            <a:r>
              <a:rPr lang="nl-NL" altLang="nl-NL" dirty="0">
                <a:ea typeface="Calibri" panose="020F0502020204030204" pitchFamily="34" charset="0"/>
              </a:rPr>
              <a:t> </a:t>
            </a:r>
            <a:r>
              <a:rPr lang="nl-NL" altLang="nl-NL" dirty="0" err="1">
                <a:ea typeface="Calibri" panose="020F0502020204030204" pitchFamily="34" charset="0"/>
              </a:rPr>
              <a:t>membership</a:t>
            </a:r>
            <a:r>
              <a:rPr lang="nl-NL" altLang="nl-NL" dirty="0">
                <a:ea typeface="Calibri" panose="020F0502020204030204" pitchFamily="34" charset="0"/>
              </a:rPr>
              <a:t>. </a:t>
            </a:r>
          </a:p>
          <a:p>
            <a:endParaRPr lang="nl-NL" altLang="nl-NL" sz="2800" dirty="0">
              <a:ea typeface="Calibri" panose="020F0502020204030204" pitchFamily="34" charset="0"/>
            </a:endParaRPr>
          </a:p>
          <a:p>
            <a:r>
              <a:rPr lang="nl-NL" altLang="nl-NL" dirty="0" err="1">
                <a:ea typeface="Calibri" panose="020F0502020204030204" pitchFamily="34" charset="0"/>
              </a:rPr>
              <a:t>Specific</a:t>
            </a:r>
            <a:r>
              <a:rPr lang="nl-NL" altLang="nl-NL" dirty="0">
                <a:ea typeface="Calibri" panose="020F0502020204030204" pitchFamily="34" charset="0"/>
              </a:rPr>
              <a:t> attention is </a:t>
            </a:r>
            <a:r>
              <a:rPr lang="nl-NL" altLang="nl-NL" dirty="0" err="1">
                <a:ea typeface="Calibri" panose="020F0502020204030204" pitchFamily="34" charset="0"/>
              </a:rPr>
              <a:t>given</a:t>
            </a:r>
            <a:r>
              <a:rPr lang="nl-NL" altLang="nl-NL" dirty="0">
                <a:ea typeface="Calibri" panose="020F0502020204030204" pitchFamily="34" charset="0"/>
              </a:rPr>
              <a:t> </a:t>
            </a:r>
            <a:r>
              <a:rPr lang="nl-NL" altLang="nl-NL" dirty="0" err="1">
                <a:ea typeface="Calibri" panose="020F0502020204030204" pitchFamily="34" charset="0"/>
              </a:rPr>
              <a:t>to</a:t>
            </a:r>
            <a:r>
              <a:rPr lang="nl-NL" altLang="nl-NL" sz="2800" dirty="0">
                <a:ea typeface="Calibri" panose="020F0502020204030204" pitchFamily="34" charset="0"/>
              </a:rPr>
              <a:t>: </a:t>
            </a:r>
          </a:p>
          <a:p>
            <a:pPr lvl="1"/>
            <a:r>
              <a:rPr lang="nl-NL" dirty="0"/>
              <a:t>Erasmus(+)</a:t>
            </a:r>
            <a:r>
              <a:rPr lang="en-GB" noProof="0" dirty="0"/>
              <a:t> </a:t>
            </a:r>
            <a:r>
              <a:rPr lang="en-GB" dirty="0"/>
              <a:t>and EEA</a:t>
            </a:r>
            <a:endParaRPr lang="en-GB" noProof="0" dirty="0"/>
          </a:p>
          <a:p>
            <a:pPr lvl="1"/>
            <a:r>
              <a:rPr lang="nl-NL" dirty="0"/>
              <a:t>Horizon (2020 / Europe) </a:t>
            </a:r>
            <a:r>
              <a:rPr lang="nl-NL" dirty="0" err="1"/>
              <a:t>and</a:t>
            </a:r>
            <a:r>
              <a:rPr lang="nl-NL" dirty="0"/>
              <a:t> ERA</a:t>
            </a:r>
          </a:p>
          <a:p>
            <a:pPr lvl="1"/>
            <a:r>
              <a:rPr lang="nl-NL" dirty="0"/>
              <a:t>European </a:t>
            </a:r>
            <a:r>
              <a:rPr lang="nl-NL" dirty="0" err="1"/>
              <a:t>Structural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Investment Funds</a:t>
            </a:r>
          </a:p>
          <a:p>
            <a:pPr eaLnBrk="1" hangingPunct="1">
              <a:defRPr/>
            </a:pPr>
            <a:endParaRPr lang="nl-NL" alt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4" name="Tijdelijke aanduiding voo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1E50FB-7274-4D82-96DC-5111A413C566}" type="datetime1">
              <a:rPr lang="nl-NL" altLang="nl-NL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22-11-2020</a:t>
            </a:fld>
            <a:endParaRPr lang="nl-NL" altLang="nl-NL" sz="1400" dirty="0">
              <a:solidFill>
                <a:srgbClr val="000000"/>
              </a:solidFill>
            </a:endParaRPr>
          </a:p>
        </p:txBody>
      </p:sp>
      <p:sp>
        <p:nvSpPr>
          <p:cNvPr id="1331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ECE301-1C8A-4B25-8A21-7DE0489BE712}" type="slidenum">
              <a:rPr lang="nl-NL" altLang="nl-NL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nl-NL" altLang="nl-NL" sz="140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04F93E-64F4-4E2F-BB61-F0F35A4B1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29" y="3429000"/>
            <a:ext cx="4143405" cy="274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4BDAC-3117-4D7A-9CD8-79A1E2DD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political</a:t>
            </a:r>
            <a:r>
              <a:rPr lang="nl-NL" dirty="0"/>
              <a:t> 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5FB7C-C725-46EE-9615-0783EFAB6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00201"/>
            <a:ext cx="11355058" cy="4525963"/>
          </a:xfrm>
        </p:spPr>
        <p:txBody>
          <a:bodyPr/>
          <a:lstStyle/>
          <a:p>
            <a:r>
              <a:rPr lang="nl-NL" dirty="0"/>
              <a:t>Horizon Europe </a:t>
            </a:r>
            <a:r>
              <a:rPr lang="nl-NL" dirty="0" err="1"/>
              <a:t>almost</a:t>
            </a:r>
            <a:r>
              <a:rPr lang="nl-NL" dirty="0"/>
              <a:t> </a:t>
            </a:r>
            <a:r>
              <a:rPr lang="nl-NL" dirty="0" err="1"/>
              <a:t>established</a:t>
            </a:r>
            <a:r>
              <a:rPr lang="nl-NL" dirty="0"/>
              <a:t> as a </a:t>
            </a:r>
            <a:r>
              <a:rPr lang="nl-NL" dirty="0" err="1"/>
              <a:t>programme</a:t>
            </a:r>
            <a:endParaRPr lang="nl-NL" dirty="0"/>
          </a:p>
          <a:p>
            <a:pPr lvl="1"/>
            <a:r>
              <a:rPr lang="nl-NL" dirty="0" err="1"/>
              <a:t>Waiting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outcome</a:t>
            </a:r>
            <a:r>
              <a:rPr lang="nl-NL" dirty="0"/>
              <a:t> of budget-</a:t>
            </a:r>
            <a:r>
              <a:rPr lang="nl-NL" dirty="0" err="1"/>
              <a:t>negotiations</a:t>
            </a:r>
            <a:r>
              <a:rPr lang="nl-NL" dirty="0"/>
              <a:t>	</a:t>
            </a:r>
            <a:r>
              <a:rPr lang="nl-NL" b="1" dirty="0"/>
              <a:t>=&gt; MFF 2021-2027</a:t>
            </a:r>
          </a:p>
          <a:p>
            <a:pPr lvl="1"/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prepare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stratgey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first calls </a:t>
            </a:r>
          </a:p>
          <a:p>
            <a:r>
              <a:rPr lang="nl-NL" dirty="0" err="1"/>
              <a:t>Geopolitical</a:t>
            </a:r>
            <a:r>
              <a:rPr lang="nl-NL" dirty="0"/>
              <a:t> </a:t>
            </a:r>
            <a:r>
              <a:rPr lang="nl-NL" dirty="0" err="1"/>
              <a:t>situation</a:t>
            </a:r>
            <a:r>
              <a:rPr lang="nl-NL" dirty="0"/>
              <a:t> </a:t>
            </a:r>
            <a:r>
              <a:rPr lang="nl-NL" dirty="0" err="1"/>
              <a:t>asks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reflection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action</a:t>
            </a:r>
          </a:p>
          <a:p>
            <a:pPr lvl="1"/>
            <a:r>
              <a:rPr lang="nl-NL" dirty="0"/>
              <a:t>USA </a:t>
            </a:r>
            <a:r>
              <a:rPr lang="nl-NL" dirty="0" err="1"/>
              <a:t>and</a:t>
            </a:r>
            <a:r>
              <a:rPr lang="nl-NL" dirty="0"/>
              <a:t> China </a:t>
            </a:r>
          </a:p>
          <a:p>
            <a:pPr lvl="1"/>
            <a:r>
              <a:rPr lang="nl-NL" dirty="0"/>
              <a:t>COVID-19					</a:t>
            </a:r>
            <a:r>
              <a:rPr lang="nl-NL" b="1" dirty="0"/>
              <a:t>=&gt; </a:t>
            </a:r>
            <a:r>
              <a:rPr lang="nl-NL" b="1" dirty="0" err="1"/>
              <a:t>Recov</a:t>
            </a:r>
            <a:r>
              <a:rPr lang="nl-NL" b="1" dirty="0"/>
              <a:t>.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Resilience</a:t>
            </a:r>
            <a:r>
              <a:rPr lang="nl-NL" b="1" dirty="0"/>
              <a:t> Fund (Next Gen EU)   </a:t>
            </a:r>
          </a:p>
          <a:p>
            <a:pPr lvl="1"/>
            <a:r>
              <a:rPr lang="nl-NL" dirty="0" err="1"/>
              <a:t>Competitive</a:t>
            </a:r>
            <a:r>
              <a:rPr lang="nl-NL" dirty="0"/>
              <a:t> </a:t>
            </a:r>
            <a:r>
              <a:rPr lang="nl-NL" dirty="0" err="1"/>
              <a:t>position</a:t>
            </a:r>
            <a:r>
              <a:rPr lang="nl-NL" dirty="0"/>
              <a:t>; </a:t>
            </a:r>
            <a:r>
              <a:rPr lang="nl-NL" dirty="0" err="1"/>
              <a:t>Technological</a:t>
            </a:r>
            <a:r>
              <a:rPr lang="nl-NL" dirty="0"/>
              <a:t> </a:t>
            </a:r>
            <a:r>
              <a:rPr lang="nl-NL" dirty="0" err="1"/>
              <a:t>sovereignty</a:t>
            </a:r>
            <a:endParaRPr lang="nl-NL" dirty="0"/>
          </a:p>
          <a:p>
            <a:pPr lvl="1"/>
            <a:r>
              <a:rPr lang="nl-NL" dirty="0" err="1"/>
              <a:t>Sustainable</a:t>
            </a:r>
            <a:r>
              <a:rPr lang="nl-NL" dirty="0"/>
              <a:t> Development Goals &amp; </a:t>
            </a:r>
            <a:r>
              <a:rPr lang="nl-NL" dirty="0" err="1"/>
              <a:t>Twin</a:t>
            </a:r>
            <a:r>
              <a:rPr lang="nl-NL" dirty="0"/>
              <a:t> </a:t>
            </a:r>
            <a:r>
              <a:rPr lang="nl-NL" dirty="0" err="1"/>
              <a:t>transition</a:t>
            </a:r>
            <a:endParaRPr lang="nl-NL" dirty="0"/>
          </a:p>
          <a:p>
            <a:pPr lvl="1"/>
            <a:r>
              <a:rPr lang="nl-NL" dirty="0" err="1"/>
              <a:t>Brexit</a:t>
            </a:r>
            <a:endParaRPr lang="nl-NL" dirty="0"/>
          </a:p>
          <a:p>
            <a:r>
              <a:rPr lang="nl-NL" dirty="0"/>
              <a:t>European Research Area</a:t>
            </a:r>
          </a:p>
          <a:p>
            <a:r>
              <a:rPr lang="nl-NL" dirty="0" err="1"/>
              <a:t>Where</a:t>
            </a:r>
            <a:r>
              <a:rPr lang="nl-NL" dirty="0"/>
              <a:t> do we stand?</a:t>
            </a:r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7D8DB6-A0A9-4176-9350-9A097D52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086-0F9A-44C9-9ECF-944E1BCD9C81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1020C0-39AF-43CE-BB81-CF87ABE6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6DB2-F9CE-4EBE-98C5-5B7F295DEBE2}" type="slidenum">
              <a:rPr lang="nl-NL" smtClean="0">
                <a:solidFill>
                  <a:srgbClr val="000000"/>
                </a:solidFill>
              </a:rPr>
              <a:pPr/>
              <a:t>4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3B9E7AF-3BEE-44A7-A177-902328B0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2060"/>
                </a:solidFill>
              </a:rPr>
              <a:t>Multiannual</a:t>
            </a:r>
            <a:r>
              <a:rPr lang="nl-NL" dirty="0">
                <a:solidFill>
                  <a:srgbClr val="002060"/>
                </a:solidFill>
              </a:rPr>
              <a:t> Financial Framework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98FD710-C712-45BD-B087-E060A095E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3468413" cy="4691063"/>
          </a:xfrm>
        </p:spPr>
        <p:txBody>
          <a:bodyPr/>
          <a:lstStyle/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Strenuous</a:t>
            </a:r>
            <a:r>
              <a:rPr lang="nl-NL" sz="1600" dirty="0"/>
              <a:t> </a:t>
            </a:r>
            <a:r>
              <a:rPr lang="nl-NL" sz="1600" dirty="0" err="1"/>
              <a:t>negotiations</a:t>
            </a:r>
            <a:r>
              <a:rPr lang="nl-NL" sz="1600" dirty="0"/>
              <a:t> over 2 </a:t>
            </a:r>
            <a:r>
              <a:rPr lang="nl-NL" sz="1600" dirty="0" err="1"/>
              <a:t>years</a:t>
            </a:r>
            <a:endParaRPr lang="nl-NL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Frugal</a:t>
            </a:r>
            <a:r>
              <a:rPr lang="nl-NL" sz="1400" dirty="0"/>
              <a:t> </a:t>
            </a:r>
            <a:r>
              <a:rPr lang="nl-NL" sz="1400" dirty="0" err="1"/>
              <a:t>countries</a:t>
            </a:r>
            <a:r>
              <a:rPr lang="nl-NL" sz="1400" dirty="0"/>
              <a:t>, </a:t>
            </a:r>
            <a:r>
              <a:rPr lang="nl-NL" sz="1400" dirty="0" err="1"/>
              <a:t>incl</a:t>
            </a:r>
            <a:r>
              <a:rPr lang="nl-NL" sz="1400" dirty="0"/>
              <a:t> NL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Eur</a:t>
            </a:r>
            <a:r>
              <a:rPr lang="nl-NL" sz="1400" dirty="0"/>
              <a:t>. </a:t>
            </a:r>
            <a:r>
              <a:rPr lang="nl-NL" sz="1400" dirty="0" err="1"/>
              <a:t>Parliament</a:t>
            </a:r>
            <a:r>
              <a:rPr lang="nl-NL" sz="1400" dirty="0"/>
              <a:t> </a:t>
            </a:r>
            <a:r>
              <a:rPr lang="nl-NL" sz="1400" dirty="0" err="1"/>
              <a:t>fighting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Horizon </a:t>
            </a:r>
            <a:r>
              <a:rPr lang="nl-NL" sz="1400" dirty="0" err="1"/>
              <a:t>and</a:t>
            </a:r>
            <a:r>
              <a:rPr lang="nl-NL" sz="1400" dirty="0"/>
              <a:t> Erasmus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Covid</a:t>
            </a:r>
            <a:r>
              <a:rPr lang="nl-NL" sz="1600" dirty="0"/>
              <a:t>-crisis </a:t>
            </a:r>
            <a:r>
              <a:rPr lang="nl-NL" sz="1600" dirty="0" err="1"/>
              <a:t>resulting</a:t>
            </a:r>
            <a:r>
              <a:rPr lang="nl-NL" sz="1600" dirty="0"/>
              <a:t> in Recovery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Resilience</a:t>
            </a:r>
            <a:r>
              <a:rPr lang="nl-NL" sz="1600" dirty="0"/>
              <a:t> Fund (RRF).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Additional</a:t>
            </a:r>
            <a:r>
              <a:rPr lang="nl-NL" sz="1400" dirty="0"/>
              <a:t> 750 </a:t>
            </a:r>
            <a:r>
              <a:rPr lang="nl-NL" sz="1400" dirty="0" err="1"/>
              <a:t>Bln</a:t>
            </a:r>
            <a:r>
              <a:rPr lang="nl-NL" sz="1400" dirty="0"/>
              <a:t>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Politically</a:t>
            </a:r>
            <a:r>
              <a:rPr lang="nl-NL" sz="1600" dirty="0"/>
              <a:t> </a:t>
            </a:r>
            <a:r>
              <a:rPr lang="nl-NL" sz="1600" dirty="0" err="1"/>
              <a:t>linked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‘</a:t>
            </a:r>
            <a:r>
              <a:rPr lang="nl-NL" sz="1600" dirty="0" err="1"/>
              <a:t>rule</a:t>
            </a:r>
            <a:r>
              <a:rPr lang="nl-NL" sz="1600" dirty="0"/>
              <a:t> of </a:t>
            </a:r>
            <a:r>
              <a:rPr lang="nl-NL" sz="1600" dirty="0" err="1"/>
              <a:t>law</a:t>
            </a:r>
            <a:r>
              <a:rPr lang="nl-NL" sz="1600" dirty="0"/>
              <a:t>’.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European </a:t>
            </a:r>
            <a:r>
              <a:rPr lang="nl-NL" sz="1400" dirty="0" err="1"/>
              <a:t>Parliament</a:t>
            </a:r>
            <a:endParaRPr lang="nl-NL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Hungary, Poland,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Without MFF no start of new </a:t>
            </a:r>
            <a:r>
              <a:rPr lang="nl-NL" sz="1600" dirty="0" err="1"/>
              <a:t>programmes</a:t>
            </a:r>
            <a:r>
              <a:rPr lang="nl-NL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Expected</a:t>
            </a:r>
            <a:r>
              <a:rPr lang="nl-NL" sz="1600" dirty="0"/>
              <a:t> </a:t>
            </a:r>
            <a:r>
              <a:rPr lang="nl-NL" sz="1600" dirty="0" err="1"/>
              <a:t>outcome</a:t>
            </a:r>
            <a:endParaRPr lang="nl-NL" sz="1600" dirty="0"/>
          </a:p>
          <a:p>
            <a:pPr lvl="1"/>
            <a:r>
              <a:rPr lang="de-DE" sz="1400" dirty="0"/>
              <a:t>=&gt; Erasmus 	23,4 </a:t>
            </a:r>
            <a:r>
              <a:rPr lang="de-DE" sz="1400" dirty="0" err="1"/>
              <a:t>Bln</a:t>
            </a:r>
            <a:r>
              <a:rPr lang="de-DE" sz="1400" dirty="0"/>
              <a:t> €</a:t>
            </a:r>
          </a:p>
          <a:p>
            <a:pPr lvl="1"/>
            <a:r>
              <a:rPr lang="de-DE" sz="1400" dirty="0"/>
              <a:t>=&gt; Horizon EU 	84,9 </a:t>
            </a:r>
            <a:r>
              <a:rPr lang="de-DE" sz="1400" dirty="0" err="1"/>
              <a:t>Bln</a:t>
            </a:r>
            <a:r>
              <a:rPr lang="de-DE" sz="1400" dirty="0"/>
              <a:t> 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526967-F528-4E39-AC40-EBF09D77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086-0F9A-44C9-9ECF-944E1BCD9C81}" type="datetime1">
              <a:rPr lang="nl-NL" smtClean="0">
                <a:solidFill>
                  <a:srgbClr val="000000"/>
                </a:solidFill>
              </a:rPr>
              <a:pPr/>
              <a:t>22-11-2020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58AE43-A691-49AE-BECA-60AE388E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6DB2-F9CE-4EBE-98C5-5B7F295DEBE2}" type="slidenum">
              <a:rPr lang="nl-NL" smtClean="0">
                <a:solidFill>
                  <a:srgbClr val="000000"/>
                </a:solidFill>
              </a:rPr>
              <a:pPr/>
              <a:t>5</a:t>
            </a:fld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E3AC3BE1-6A5B-4956-8615-11A6E424D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263" y="1071780"/>
            <a:ext cx="6815137" cy="42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3B9E7AF-3BEE-44A7-A177-902328B0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2060"/>
                </a:solidFill>
              </a:rPr>
              <a:t>Multiannual</a:t>
            </a:r>
            <a:r>
              <a:rPr lang="nl-NL" dirty="0">
                <a:solidFill>
                  <a:srgbClr val="002060"/>
                </a:solidFill>
              </a:rPr>
              <a:t> Financial Framework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98FD710-C712-45BD-B087-E060A095E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3468413" cy="4691063"/>
          </a:xfrm>
        </p:spPr>
        <p:txBody>
          <a:bodyPr/>
          <a:lstStyle/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Strenuous</a:t>
            </a:r>
            <a:r>
              <a:rPr lang="nl-NL" sz="1600" dirty="0"/>
              <a:t> </a:t>
            </a:r>
            <a:r>
              <a:rPr lang="nl-NL" sz="1600" dirty="0" err="1"/>
              <a:t>negotiations</a:t>
            </a:r>
            <a:r>
              <a:rPr lang="nl-NL" sz="1600" dirty="0"/>
              <a:t> over 2 </a:t>
            </a:r>
            <a:r>
              <a:rPr lang="nl-NL" sz="1600" dirty="0" err="1"/>
              <a:t>years</a:t>
            </a:r>
            <a:endParaRPr lang="nl-NL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Frugal</a:t>
            </a:r>
            <a:r>
              <a:rPr lang="nl-NL" sz="1400" dirty="0"/>
              <a:t> </a:t>
            </a:r>
            <a:r>
              <a:rPr lang="nl-NL" sz="1400" dirty="0" err="1"/>
              <a:t>countries</a:t>
            </a:r>
            <a:r>
              <a:rPr lang="nl-NL" sz="1400" dirty="0"/>
              <a:t>, </a:t>
            </a:r>
            <a:r>
              <a:rPr lang="nl-NL" sz="1400" dirty="0" err="1"/>
              <a:t>incl</a:t>
            </a:r>
            <a:r>
              <a:rPr lang="nl-NL" sz="1400" dirty="0"/>
              <a:t> NL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Eur</a:t>
            </a:r>
            <a:r>
              <a:rPr lang="nl-NL" sz="1400" dirty="0"/>
              <a:t>. </a:t>
            </a:r>
            <a:r>
              <a:rPr lang="nl-NL" sz="1400" dirty="0" err="1"/>
              <a:t>Parliament</a:t>
            </a:r>
            <a:r>
              <a:rPr lang="nl-NL" sz="1400" dirty="0"/>
              <a:t> </a:t>
            </a:r>
            <a:r>
              <a:rPr lang="nl-NL" sz="1400" dirty="0" err="1"/>
              <a:t>fighting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Horizon </a:t>
            </a:r>
            <a:r>
              <a:rPr lang="nl-NL" sz="1400" dirty="0" err="1"/>
              <a:t>and</a:t>
            </a:r>
            <a:r>
              <a:rPr lang="nl-NL" sz="1400" dirty="0"/>
              <a:t> Erasmus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Covid</a:t>
            </a:r>
            <a:r>
              <a:rPr lang="nl-NL" sz="1600" dirty="0"/>
              <a:t>-crisis </a:t>
            </a:r>
            <a:r>
              <a:rPr lang="nl-NL" sz="1600" dirty="0" err="1"/>
              <a:t>resulting</a:t>
            </a:r>
            <a:r>
              <a:rPr lang="nl-NL" sz="1600" dirty="0"/>
              <a:t> in Recovery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Resilience</a:t>
            </a:r>
            <a:r>
              <a:rPr lang="nl-NL" sz="1600" dirty="0"/>
              <a:t> Fund (RRF / NGEU).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Additional</a:t>
            </a:r>
            <a:r>
              <a:rPr lang="nl-NL" sz="1400" dirty="0"/>
              <a:t> 750 </a:t>
            </a:r>
            <a:r>
              <a:rPr lang="nl-NL" sz="1400" dirty="0" err="1"/>
              <a:t>Bln</a:t>
            </a:r>
            <a:r>
              <a:rPr lang="nl-NL" sz="1400" dirty="0"/>
              <a:t>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Politically</a:t>
            </a:r>
            <a:r>
              <a:rPr lang="nl-NL" sz="1600" dirty="0"/>
              <a:t> </a:t>
            </a:r>
            <a:r>
              <a:rPr lang="nl-NL" sz="1600" dirty="0" err="1"/>
              <a:t>linked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‘</a:t>
            </a:r>
            <a:r>
              <a:rPr lang="nl-NL" sz="1600" dirty="0" err="1"/>
              <a:t>rule</a:t>
            </a:r>
            <a:r>
              <a:rPr lang="nl-NL" sz="1600" dirty="0"/>
              <a:t> of </a:t>
            </a:r>
            <a:r>
              <a:rPr lang="nl-NL" sz="1600" dirty="0" err="1"/>
              <a:t>law</a:t>
            </a:r>
            <a:r>
              <a:rPr lang="nl-NL" sz="1600" dirty="0"/>
              <a:t>’.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European </a:t>
            </a:r>
            <a:r>
              <a:rPr lang="nl-NL" sz="1400" dirty="0" err="1"/>
              <a:t>Parliament</a:t>
            </a:r>
            <a:endParaRPr lang="nl-NL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Hungary, Poland,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Without MFF no start of new </a:t>
            </a:r>
            <a:r>
              <a:rPr lang="nl-NL" sz="1600" dirty="0" err="1"/>
              <a:t>programmes</a:t>
            </a:r>
            <a:r>
              <a:rPr lang="nl-NL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Expected</a:t>
            </a:r>
            <a:r>
              <a:rPr lang="nl-NL" sz="1600" dirty="0"/>
              <a:t> </a:t>
            </a:r>
            <a:r>
              <a:rPr lang="nl-NL" sz="1600" dirty="0" err="1"/>
              <a:t>outcome</a:t>
            </a:r>
            <a:endParaRPr lang="nl-NL" sz="1600" dirty="0"/>
          </a:p>
          <a:p>
            <a:pPr lvl="1"/>
            <a:r>
              <a:rPr lang="de-DE" sz="1400" dirty="0"/>
              <a:t>=&gt; Erasmus 	23,4 </a:t>
            </a:r>
            <a:r>
              <a:rPr lang="de-DE" sz="1400" dirty="0" err="1"/>
              <a:t>Bln</a:t>
            </a:r>
            <a:r>
              <a:rPr lang="de-DE" sz="1400" dirty="0"/>
              <a:t> €</a:t>
            </a:r>
          </a:p>
          <a:p>
            <a:pPr lvl="1"/>
            <a:r>
              <a:rPr lang="de-DE" sz="1400" dirty="0"/>
              <a:t>=&gt; Horizon EU 	84,9 </a:t>
            </a:r>
            <a:r>
              <a:rPr lang="de-DE" sz="1400" dirty="0" err="1"/>
              <a:t>Bln</a:t>
            </a:r>
            <a:r>
              <a:rPr lang="de-DE" sz="1400" dirty="0"/>
              <a:t> 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526967-F528-4E39-AC40-EBF09D77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A0086-0F9A-44C9-9ECF-944E1BCD9C81}" type="datetime1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22-11-2020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58AE43-A691-49AE-BECA-60AE388E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86DB2-F9CE-4EBE-98C5-5B7F295DEBE2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E3AC3BE1-6A5B-4956-8615-11A6E424D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263" y="1071780"/>
            <a:ext cx="6815137" cy="425565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799F335-0522-4270-976F-30AE19323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85" y="450071"/>
            <a:ext cx="7260965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8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99C8A-4602-4509-9067-52D87E71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Horizon Europe (as </a:t>
            </a:r>
            <a:r>
              <a:rPr lang="nl-NL" dirty="0" err="1">
                <a:solidFill>
                  <a:srgbClr val="002060"/>
                </a:solidFill>
              </a:rPr>
              <a:t>successor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to</a:t>
            </a:r>
            <a:r>
              <a:rPr lang="nl-NL" dirty="0">
                <a:solidFill>
                  <a:srgbClr val="002060"/>
                </a:solidFill>
              </a:rPr>
              <a:t> Horizon 2020)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8AE784-C02E-45E9-81EB-8BA051E1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A0086-0F9A-44C9-9ECF-944E1BCD9C81}" type="datetime1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22-11-2020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BB57A0-E3F1-4DC8-8FC5-856903B6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86DB2-F9CE-4EBE-98C5-5B7F295DEBE2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173E9FB-9E05-429F-88CA-9328F9683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6682" y="1250708"/>
            <a:ext cx="7965337" cy="49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288FD44-EB65-49A5-9AA4-374C67D6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Horizon Europe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F42D7F07-2303-498A-AEBF-E68DA1184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7263" y="1394915"/>
            <a:ext cx="6815137" cy="3609383"/>
          </a:xfrm>
          <a:prstGeom prst="rect">
            <a:avLst/>
          </a:prstGeom>
          <a:noFill/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7F963EB-1BF9-46F7-B4EF-201C12E4A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FP9 for research and innovation 2021-2027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/>
              <a:t>Estimate</a:t>
            </a:r>
            <a:r>
              <a:rPr lang="nl-NL" sz="2000" dirty="0"/>
              <a:t> of budget </a:t>
            </a:r>
            <a:r>
              <a:rPr lang="nl-NL" sz="2000" dirty="0" err="1"/>
              <a:t>division</a:t>
            </a:r>
            <a:r>
              <a:rPr lang="nl-NL" sz="2000" dirty="0"/>
              <a:t> </a:t>
            </a:r>
            <a:r>
              <a:rPr lang="nl-NL" sz="2000" dirty="0" err="1"/>
              <a:t>by</a:t>
            </a:r>
            <a:r>
              <a:rPr lang="nl-NL" sz="2000" dirty="0"/>
              <a:t> Neth-ER.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Budget </a:t>
            </a:r>
            <a:r>
              <a:rPr lang="nl-NL" sz="2000" dirty="0" err="1"/>
              <a:t>total</a:t>
            </a:r>
            <a:r>
              <a:rPr lang="nl-NL" sz="2000" dirty="0"/>
              <a:t> 79,9 </a:t>
            </a:r>
            <a:r>
              <a:rPr lang="nl-NL" sz="2000" dirty="0" err="1"/>
              <a:t>Bln</a:t>
            </a:r>
            <a:r>
              <a:rPr lang="nl-NL" sz="2000" dirty="0"/>
              <a:t> 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dirty="0"/>
              <a:t>(4 </a:t>
            </a:r>
            <a:r>
              <a:rPr lang="nl-NL" sz="1800" dirty="0" err="1"/>
              <a:t>Bln</a:t>
            </a:r>
            <a:r>
              <a:rPr lang="nl-NL" sz="1800" dirty="0"/>
              <a:t> € </a:t>
            </a:r>
            <a:r>
              <a:rPr lang="nl-NL" sz="1800" dirty="0" err="1"/>
              <a:t>still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be</a:t>
            </a:r>
            <a:r>
              <a:rPr lang="nl-NL" sz="1800" dirty="0"/>
              <a:t> </a:t>
            </a:r>
            <a:r>
              <a:rPr lang="nl-NL" sz="1800" dirty="0" err="1"/>
              <a:t>divided</a:t>
            </a:r>
            <a:r>
              <a:rPr lang="nl-NL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Budgetline is </a:t>
            </a:r>
            <a:r>
              <a:rPr lang="nl-NL" sz="2000" dirty="0" err="1"/>
              <a:t>horizontal</a:t>
            </a:r>
            <a:r>
              <a:rPr lang="nl-NL" sz="2000" dirty="0"/>
              <a:t> over 7 </a:t>
            </a:r>
            <a:r>
              <a:rPr lang="nl-NL" sz="2000" dirty="0" err="1"/>
              <a:t>years</a:t>
            </a:r>
            <a:r>
              <a:rPr lang="nl-NL" sz="2000" dirty="0"/>
              <a:t>, no </a:t>
            </a:r>
            <a:r>
              <a:rPr lang="nl-NL" sz="2000" dirty="0" err="1"/>
              <a:t>inclination</a:t>
            </a:r>
            <a:endParaRPr lang="nl-NL" sz="2000" dirty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38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Additional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5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Bln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€ NGEU,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divided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over 4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years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9522D6-D687-4D16-9274-F2E82A86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EDCA0086-0F9A-44C9-9ECF-944E1BCD9C81}" type="datetime1">
              <a:rPr lang="nl-NL" smtClean="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22-11-2020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9E0ACA-BDA2-44AA-B6AE-5B3B1BFE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49A86DB2-F9CE-4EBE-98C5-5B7F295DEBE2}" type="slidenum">
              <a:rPr lang="nl-NL" smtClean="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0A52195-6BBD-4A51-A017-A246BA9B98B9}"/>
              </a:ext>
            </a:extLst>
          </p:cNvPr>
          <p:cNvSpPr txBox="1"/>
          <p:nvPr/>
        </p:nvSpPr>
        <p:spPr>
          <a:xfrm>
            <a:off x="5779034" y="1947659"/>
            <a:ext cx="105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C000"/>
                </a:solidFill>
              </a:rPr>
              <a:t>20,5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86C1F47-05F1-4587-ADDF-4F7FD0B0D6B3}"/>
              </a:ext>
            </a:extLst>
          </p:cNvPr>
          <p:cNvSpPr txBox="1"/>
          <p:nvPr/>
        </p:nvSpPr>
        <p:spPr>
          <a:xfrm>
            <a:off x="8565388" y="1839685"/>
            <a:ext cx="105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C000"/>
                </a:solidFill>
              </a:rPr>
              <a:t>41,8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2A5F0E7-7633-4E02-9B04-3FBC5FD78F12}"/>
              </a:ext>
            </a:extLst>
          </p:cNvPr>
          <p:cNvSpPr txBox="1"/>
          <p:nvPr/>
        </p:nvSpPr>
        <p:spPr>
          <a:xfrm>
            <a:off x="10526850" y="1948259"/>
            <a:ext cx="105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C000"/>
                </a:solidFill>
              </a:rPr>
              <a:t>10,7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11D22DA-A84A-4E32-A996-7240F733BA4E}"/>
              </a:ext>
            </a:extLst>
          </p:cNvPr>
          <p:cNvSpPr txBox="1"/>
          <p:nvPr/>
        </p:nvSpPr>
        <p:spPr>
          <a:xfrm>
            <a:off x="10654215" y="3945098"/>
            <a:ext cx="105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C000"/>
                </a:solidFill>
              </a:rPr>
              <a:t>2,8</a:t>
            </a:r>
          </a:p>
        </p:txBody>
      </p:sp>
    </p:spTree>
    <p:extLst>
      <p:ext uri="{BB962C8B-B14F-4D97-AF65-F5344CB8AC3E}">
        <p14:creationId xmlns:p14="http://schemas.microsoft.com/office/powerpoint/2010/main" val="42425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Horizon 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2F5D73-B30F-434D-8C21-E20E2F486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91BE2CE-558F-4D3F-BE2B-BC2DDE80A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A0086-0F9A-44C9-9ECF-944E1BCD9C81}" type="datetime1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22-11-2020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86DB2-F9CE-4EBE-98C5-5B7F295DEBE2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6269" y="1664307"/>
            <a:ext cx="63968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38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FP8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Research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and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innovation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38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Horizon 2020: 2014-2020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38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Budget: 70,2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Billion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Euro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3892"/>
              </a:buClr>
              <a:buSzTx/>
              <a:buFont typeface="Wingdings" pitchFamily="2" charset="2"/>
              <a:buChar char="§"/>
              <a:tabLst/>
              <a:defRPr/>
            </a:pPr>
            <a:endParaRPr lang="nl-NL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38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Budget line is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inclining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over 7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years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26" name="Picture 2" descr="Afbeeldingsresultaat voor horizon2020 3 pillars">
            <a:extLst>
              <a:ext uri="{FF2B5EF4-FFF2-40B4-BE49-F238E27FC236}">
                <a16:creationId xmlns:a16="http://schemas.microsoft.com/office/drawing/2014/main" id="{0E9BC07C-9D8B-4763-8F22-D83DEBBC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86" y="233874"/>
            <a:ext cx="6512793" cy="599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Presentatie_EN">
  <a:themeElements>
    <a:clrScheme name="V_Nederlandse presentie 4">
      <a:dk1>
        <a:srgbClr val="000000"/>
      </a:dk1>
      <a:lt1>
        <a:srgbClr val="FFFFFF"/>
      </a:lt1>
      <a:dk2>
        <a:srgbClr val="777777"/>
      </a:dk2>
      <a:lt2>
        <a:srgbClr val="969696"/>
      </a:lt2>
      <a:accent1>
        <a:srgbClr val="FFCC00"/>
      </a:accent1>
      <a:accent2>
        <a:srgbClr val="D682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C27500"/>
      </a:accent6>
      <a:hlink>
        <a:srgbClr val="CC3300"/>
      </a:hlink>
      <a:folHlink>
        <a:srgbClr val="363892"/>
      </a:folHlink>
    </a:clrScheme>
    <a:fontScheme name="V_Nederlandse presenti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_Nederlandse presentie 1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5C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Nederlandse presentie 2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FFCC00"/>
        </a:accent1>
        <a:accent2>
          <a:srgbClr val="E1A01D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C9119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Nederlandse presentie 3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FFCC00"/>
        </a:accent1>
        <a:accent2>
          <a:srgbClr val="D682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275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Nederlandse presentie 4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FFCC00"/>
        </a:accent1>
        <a:accent2>
          <a:srgbClr val="D682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27500"/>
        </a:accent6>
        <a:hlink>
          <a:srgbClr val="CC3300"/>
        </a:hlink>
        <a:folHlink>
          <a:srgbClr val="3638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sentatie_EN">
  <a:themeElements>
    <a:clrScheme name="V_Nederlandse presentie 4">
      <a:dk1>
        <a:srgbClr val="000000"/>
      </a:dk1>
      <a:lt1>
        <a:srgbClr val="FFFFFF"/>
      </a:lt1>
      <a:dk2>
        <a:srgbClr val="777777"/>
      </a:dk2>
      <a:lt2>
        <a:srgbClr val="969696"/>
      </a:lt2>
      <a:accent1>
        <a:srgbClr val="FFCC00"/>
      </a:accent1>
      <a:accent2>
        <a:srgbClr val="D682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C27500"/>
      </a:accent6>
      <a:hlink>
        <a:srgbClr val="CC3300"/>
      </a:hlink>
      <a:folHlink>
        <a:srgbClr val="363892"/>
      </a:folHlink>
    </a:clrScheme>
    <a:fontScheme name="V_Nederlandse presenti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_Nederlandse presentie 1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5C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Nederlandse presentie 2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FFCC00"/>
        </a:accent1>
        <a:accent2>
          <a:srgbClr val="E1A01D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C9119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Nederlandse presentie 3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FFCC00"/>
        </a:accent1>
        <a:accent2>
          <a:srgbClr val="D682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275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Nederlandse presentie 4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FFCC00"/>
        </a:accent1>
        <a:accent2>
          <a:srgbClr val="D682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27500"/>
        </a:accent6>
        <a:hlink>
          <a:srgbClr val="CC3300"/>
        </a:hlink>
        <a:folHlink>
          <a:srgbClr val="3638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1229</Words>
  <Application>Microsoft Office PowerPoint</Application>
  <PresentationFormat>Breedbeeld</PresentationFormat>
  <Paragraphs>281</Paragraphs>
  <Slides>24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EC Square Sans Pro</vt:lpstr>
      <vt:lpstr>Wingdings</vt:lpstr>
      <vt:lpstr>1_Presentatie_EN</vt:lpstr>
      <vt:lpstr>2_Presentatie_EN</vt:lpstr>
      <vt:lpstr>1_Office Theme</vt:lpstr>
      <vt:lpstr>EU Research funding landscape and the share of Dutch unversities</vt:lpstr>
      <vt:lpstr>What is / does Neth-ER?</vt:lpstr>
      <vt:lpstr>Neth-ER’s mission</vt:lpstr>
      <vt:lpstr>On the political agenda</vt:lpstr>
      <vt:lpstr>Multiannual Financial Framework</vt:lpstr>
      <vt:lpstr>Multiannual Financial Framework</vt:lpstr>
      <vt:lpstr>Horizon Europe (as successor to Horizon 2020)</vt:lpstr>
      <vt:lpstr>Horizon Europe</vt:lpstr>
      <vt:lpstr>Horizon 2020</vt:lpstr>
      <vt:lpstr>Horizon 2020</vt:lpstr>
      <vt:lpstr>The Netherlands</vt:lpstr>
      <vt:lpstr>Erasmus University</vt:lpstr>
      <vt:lpstr>Tilburg University</vt:lpstr>
      <vt:lpstr>Maastricht University</vt:lpstr>
      <vt:lpstr>European Research Area</vt:lpstr>
      <vt:lpstr>ERA leads to a comprehensive agenda</vt:lpstr>
      <vt:lpstr>PowerPoint-presentatie</vt:lpstr>
      <vt:lpstr>PowerPoint-presentatie</vt:lpstr>
      <vt:lpstr> Erasmus University</vt:lpstr>
      <vt:lpstr> Erasmus University</vt:lpstr>
      <vt:lpstr> Erasmus University</vt:lpstr>
      <vt:lpstr> Widespread - Twinning / Research Infrastructures </vt:lpstr>
      <vt:lpstr>Nourishing talent for excellence and innovation ecosystems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Research funding landscape and the share of Dutch unversities</dc:title>
  <dc:creator>Jurgen Rienks</dc:creator>
  <cp:lastModifiedBy>Jurgen Rienks</cp:lastModifiedBy>
  <cp:revision>1</cp:revision>
  <dcterms:created xsi:type="dcterms:W3CDTF">2020-11-22T20:17:08Z</dcterms:created>
  <dcterms:modified xsi:type="dcterms:W3CDTF">2020-11-22T21:21:35Z</dcterms:modified>
</cp:coreProperties>
</file>